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907" r:id="rId2"/>
  </p:sldMasterIdLst>
  <p:notesMasterIdLst>
    <p:notesMasterId r:id="rId30"/>
  </p:notesMasterIdLst>
  <p:handoutMasterIdLst>
    <p:handoutMasterId r:id="rId31"/>
  </p:handoutMasterIdLst>
  <p:sldIdLst>
    <p:sldId id="257" r:id="rId3"/>
    <p:sldId id="569" r:id="rId4"/>
    <p:sldId id="471" r:id="rId5"/>
    <p:sldId id="472" r:id="rId6"/>
    <p:sldId id="565" r:id="rId7"/>
    <p:sldId id="566" r:id="rId8"/>
    <p:sldId id="567" r:id="rId9"/>
    <p:sldId id="542" r:id="rId10"/>
    <p:sldId id="543" r:id="rId11"/>
    <p:sldId id="559" r:id="rId12"/>
    <p:sldId id="560" r:id="rId13"/>
    <p:sldId id="561" r:id="rId14"/>
    <p:sldId id="550" r:id="rId15"/>
    <p:sldId id="515" r:id="rId16"/>
    <p:sldId id="568" r:id="rId17"/>
    <p:sldId id="562" r:id="rId18"/>
    <p:sldId id="563" r:id="rId19"/>
    <p:sldId id="564" r:id="rId20"/>
    <p:sldId id="572" r:id="rId21"/>
    <p:sldId id="534" r:id="rId22"/>
    <p:sldId id="527" r:id="rId23"/>
    <p:sldId id="575" r:id="rId24"/>
    <p:sldId id="573" r:id="rId25"/>
    <p:sldId id="574" r:id="rId26"/>
    <p:sldId id="576" r:id="rId27"/>
    <p:sldId id="402" r:id="rId28"/>
    <p:sldId id="413" r:id="rId29"/>
  </p:sldIdLst>
  <p:sldSz cx="9144000" cy="6858000" type="screen4x3"/>
  <p:notesSz cx="6797675" cy="9926638"/>
  <p:defaultTextStyle>
    <a:defPPr>
      <a:defRPr lang="sv-SE"/>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giojo" initials="x"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17D"/>
    <a:srgbClr val="07356F"/>
    <a:srgbClr val="46464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9" autoAdjust="0"/>
    <p:restoredTop sz="92541" autoAdjust="0"/>
  </p:normalViewPr>
  <p:slideViewPr>
    <p:cSldViewPr snapToObjects="1">
      <p:cViewPr varScale="1">
        <p:scale>
          <a:sx n="87" d="100"/>
          <a:sy n="87" d="100"/>
        </p:scale>
        <p:origin x="1548"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Objects="1">
      <p:cViewPr varScale="1">
        <p:scale>
          <a:sx n="50" d="100"/>
          <a:sy n="50" d="100"/>
        </p:scale>
        <p:origin x="-1602"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1"/>
            <a:ext cx="2945659" cy="496332"/>
          </a:xfrm>
          <a:prstGeom prst="rect">
            <a:avLst/>
          </a:prstGeom>
        </p:spPr>
        <p:txBody>
          <a:bodyPr vert="horz" lIns="94201" tIns="47100" rIns="94201" bIns="47100" rtlCol="0"/>
          <a:lstStyle>
            <a:lvl1pPr algn="l">
              <a:defRPr sz="1200"/>
            </a:lvl1pPr>
          </a:lstStyle>
          <a:p>
            <a:endParaRPr lang="sv-SE"/>
          </a:p>
        </p:txBody>
      </p:sp>
      <p:sp>
        <p:nvSpPr>
          <p:cNvPr id="3" name="Platshållare för datum 2"/>
          <p:cNvSpPr>
            <a:spLocks noGrp="1"/>
          </p:cNvSpPr>
          <p:nvPr>
            <p:ph type="dt" sz="quarter" idx="1"/>
          </p:nvPr>
        </p:nvSpPr>
        <p:spPr>
          <a:xfrm>
            <a:off x="3850444" y="1"/>
            <a:ext cx="2945659" cy="496332"/>
          </a:xfrm>
          <a:prstGeom prst="rect">
            <a:avLst/>
          </a:prstGeom>
        </p:spPr>
        <p:txBody>
          <a:bodyPr vert="horz" lIns="94201" tIns="47100" rIns="94201" bIns="47100" rtlCol="0"/>
          <a:lstStyle>
            <a:lvl1pPr algn="r">
              <a:defRPr sz="1200"/>
            </a:lvl1pPr>
          </a:lstStyle>
          <a:p>
            <a:fld id="{1458F1B7-9674-7B4B-B65F-D26117F5FD28}" type="datetimeFigureOut">
              <a:rPr lang="sv-SE" smtClean="0"/>
              <a:t>2021-10-28</a:t>
            </a:fld>
            <a:endParaRPr lang="sv-SE"/>
          </a:p>
        </p:txBody>
      </p:sp>
      <p:sp>
        <p:nvSpPr>
          <p:cNvPr id="4" name="Platshållare för sidfot 3"/>
          <p:cNvSpPr>
            <a:spLocks noGrp="1"/>
          </p:cNvSpPr>
          <p:nvPr>
            <p:ph type="ftr" sz="quarter" idx="2"/>
          </p:nvPr>
        </p:nvSpPr>
        <p:spPr>
          <a:xfrm>
            <a:off x="1" y="9428584"/>
            <a:ext cx="2945659" cy="496332"/>
          </a:xfrm>
          <a:prstGeom prst="rect">
            <a:avLst/>
          </a:prstGeom>
        </p:spPr>
        <p:txBody>
          <a:bodyPr vert="horz" lIns="94201" tIns="47100" rIns="94201" bIns="4710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4" y="9428584"/>
            <a:ext cx="2945659" cy="496332"/>
          </a:xfrm>
          <a:prstGeom prst="rect">
            <a:avLst/>
          </a:prstGeom>
        </p:spPr>
        <p:txBody>
          <a:bodyPr vert="horz" lIns="94201" tIns="47100" rIns="94201" bIns="47100" rtlCol="0" anchor="b"/>
          <a:lstStyle>
            <a:lvl1pPr algn="r">
              <a:defRPr sz="1200"/>
            </a:lvl1pPr>
          </a:lstStyle>
          <a:p>
            <a:fld id="{E4EA4B55-9A99-4440-BFDC-0CE552D77BA9}" type="slidenum">
              <a:rPr lang="sv-SE" smtClean="0"/>
              <a:t>‹#›</a:t>
            </a:fld>
            <a:endParaRPr lang="sv-SE"/>
          </a:p>
        </p:txBody>
      </p:sp>
    </p:spTree>
    <p:extLst>
      <p:ext uri="{BB962C8B-B14F-4D97-AF65-F5344CB8AC3E}">
        <p14:creationId xmlns:p14="http://schemas.microsoft.com/office/powerpoint/2010/main" val="4019639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1"/>
            <a:ext cx="2945659" cy="496332"/>
          </a:xfrm>
          <a:prstGeom prst="rect">
            <a:avLst/>
          </a:prstGeom>
        </p:spPr>
        <p:txBody>
          <a:bodyPr vert="horz" wrap="square" lIns="94201" tIns="47100" rIns="94201" bIns="47100" numCol="1" anchor="t" anchorCtr="0" compatLnSpc="1">
            <a:prstTxWarp prst="textNoShape">
              <a:avLst/>
            </a:prstTxWarp>
          </a:bodyPr>
          <a:lstStyle>
            <a:lvl1pPr>
              <a:defRPr sz="1200">
                <a:latin typeface="Calibri" charset="0"/>
              </a:defRPr>
            </a:lvl1pPr>
          </a:lstStyle>
          <a:p>
            <a:pPr>
              <a:defRPr/>
            </a:pPr>
            <a:endParaRPr lang="sv-SE"/>
          </a:p>
        </p:txBody>
      </p:sp>
      <p:sp>
        <p:nvSpPr>
          <p:cNvPr id="3" name="Platshållare för datum 2"/>
          <p:cNvSpPr>
            <a:spLocks noGrp="1"/>
          </p:cNvSpPr>
          <p:nvPr>
            <p:ph type="dt" idx="1"/>
          </p:nvPr>
        </p:nvSpPr>
        <p:spPr>
          <a:xfrm>
            <a:off x="3850444" y="1"/>
            <a:ext cx="2945659" cy="496332"/>
          </a:xfrm>
          <a:prstGeom prst="rect">
            <a:avLst/>
          </a:prstGeom>
        </p:spPr>
        <p:txBody>
          <a:bodyPr vert="horz" wrap="square" lIns="94201" tIns="47100" rIns="94201" bIns="47100" numCol="1" anchor="t" anchorCtr="0" compatLnSpc="1">
            <a:prstTxWarp prst="textNoShape">
              <a:avLst/>
            </a:prstTxWarp>
          </a:bodyPr>
          <a:lstStyle>
            <a:lvl1pPr algn="r">
              <a:defRPr sz="1200">
                <a:latin typeface="Calibri" charset="0"/>
              </a:defRPr>
            </a:lvl1pPr>
          </a:lstStyle>
          <a:p>
            <a:pPr>
              <a:defRPr/>
            </a:pPr>
            <a:fld id="{33FE497B-861D-AC4B-B4ED-8C94104B2AC0}" type="datetime1">
              <a:rPr lang="sv-SE"/>
              <a:pPr>
                <a:defRPr/>
              </a:pPr>
              <a:t>2021-10-28</a:t>
            </a:fld>
            <a:endParaRPr lang="sv-SE"/>
          </a:p>
        </p:txBody>
      </p:sp>
      <p:sp>
        <p:nvSpPr>
          <p:cNvPr id="4" name="Platshållare för bildobjekt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wrap="square" lIns="94201" tIns="47100" rIns="94201" bIns="47100" numCol="1" anchor="ctr" anchorCtr="0" compatLnSpc="1">
            <a:prstTxWarp prst="textNoShape">
              <a:avLst/>
            </a:prstTxWarp>
          </a:bodyPr>
          <a:lstStyle/>
          <a:p>
            <a:pPr lvl="0"/>
            <a:endParaRPr lang="sv-SE" noProof="0"/>
          </a:p>
        </p:txBody>
      </p:sp>
      <p:sp>
        <p:nvSpPr>
          <p:cNvPr id="5" name="Platshållare för anteckningar 4"/>
          <p:cNvSpPr>
            <a:spLocks noGrp="1"/>
          </p:cNvSpPr>
          <p:nvPr>
            <p:ph type="body" sz="quarter" idx="3"/>
          </p:nvPr>
        </p:nvSpPr>
        <p:spPr>
          <a:xfrm>
            <a:off x="679768" y="4715154"/>
            <a:ext cx="5438140" cy="4466987"/>
          </a:xfrm>
          <a:prstGeom prst="rect">
            <a:avLst/>
          </a:prstGeom>
        </p:spPr>
        <p:txBody>
          <a:bodyPr vert="horz" wrap="square" lIns="94201" tIns="47100" rIns="94201" bIns="47100" numCol="1" anchor="t" anchorCtr="0" compatLnSpc="1">
            <a:prstTxWarp prst="textNoShape">
              <a:avLst/>
            </a:prstTxWarp>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1" y="9428584"/>
            <a:ext cx="2945659" cy="496332"/>
          </a:xfrm>
          <a:prstGeom prst="rect">
            <a:avLst/>
          </a:prstGeom>
        </p:spPr>
        <p:txBody>
          <a:bodyPr vert="horz" wrap="square" lIns="94201" tIns="47100" rIns="94201" bIns="47100" numCol="1" anchor="b" anchorCtr="0" compatLnSpc="1">
            <a:prstTxWarp prst="textNoShape">
              <a:avLst/>
            </a:prstTxWarp>
          </a:bodyPr>
          <a:lstStyle>
            <a:lvl1pPr>
              <a:defRPr sz="1200">
                <a:latin typeface="Calibri" charset="0"/>
              </a:defRPr>
            </a:lvl1pPr>
          </a:lstStyle>
          <a:p>
            <a:pPr>
              <a:defRPr/>
            </a:pPr>
            <a:endParaRPr lang="sv-SE"/>
          </a:p>
        </p:txBody>
      </p:sp>
      <p:sp>
        <p:nvSpPr>
          <p:cNvPr id="7" name="Platshållare för bildnummer 6"/>
          <p:cNvSpPr>
            <a:spLocks noGrp="1"/>
          </p:cNvSpPr>
          <p:nvPr>
            <p:ph type="sldNum" sz="quarter" idx="5"/>
          </p:nvPr>
        </p:nvSpPr>
        <p:spPr>
          <a:xfrm>
            <a:off x="3850444" y="9428584"/>
            <a:ext cx="2945659" cy="496332"/>
          </a:xfrm>
          <a:prstGeom prst="rect">
            <a:avLst/>
          </a:prstGeom>
        </p:spPr>
        <p:txBody>
          <a:bodyPr vert="horz" wrap="square" lIns="94201" tIns="47100" rIns="94201" bIns="47100" numCol="1" anchor="b" anchorCtr="0" compatLnSpc="1">
            <a:prstTxWarp prst="textNoShape">
              <a:avLst/>
            </a:prstTxWarp>
          </a:bodyPr>
          <a:lstStyle>
            <a:lvl1pPr algn="r">
              <a:defRPr sz="1200">
                <a:latin typeface="Calibri" charset="0"/>
              </a:defRPr>
            </a:lvl1pPr>
          </a:lstStyle>
          <a:p>
            <a:pPr>
              <a:defRPr/>
            </a:pPr>
            <a:fld id="{B7A5680B-5CFF-5C46-8A8E-F880F761868B}" type="slidenum">
              <a:rPr lang="sv-SE"/>
              <a:pPr>
                <a:defRPr/>
              </a:pPr>
              <a:t>‹#›</a:t>
            </a:fld>
            <a:endParaRPr lang="sv-SE"/>
          </a:p>
        </p:txBody>
      </p:sp>
    </p:spTree>
    <p:extLst>
      <p:ext uri="{BB962C8B-B14F-4D97-AF65-F5344CB8AC3E}">
        <p14:creationId xmlns:p14="http://schemas.microsoft.com/office/powerpoint/2010/main" val="506963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a:t>
            </a:fld>
            <a:endParaRPr lang="sv-SE"/>
          </a:p>
        </p:txBody>
      </p:sp>
    </p:spTree>
    <p:extLst>
      <p:ext uri="{BB962C8B-B14F-4D97-AF65-F5344CB8AC3E}">
        <p14:creationId xmlns:p14="http://schemas.microsoft.com/office/powerpoint/2010/main" val="1479033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
            </a:r>
            <a:br>
              <a:rPr lang="sv-SE" baseline="0" dirty="0" smtClean="0"/>
            </a:b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12</a:t>
            </a:fld>
            <a:endParaRPr lang="sv-SE"/>
          </a:p>
        </p:txBody>
      </p:sp>
    </p:spTree>
    <p:extLst>
      <p:ext uri="{BB962C8B-B14F-4D97-AF65-F5344CB8AC3E}">
        <p14:creationId xmlns:p14="http://schemas.microsoft.com/office/powerpoint/2010/main" val="1700288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13</a:t>
            </a:fld>
            <a:endParaRPr lang="sv-SE"/>
          </a:p>
        </p:txBody>
      </p:sp>
    </p:spTree>
    <p:extLst>
      <p:ext uri="{BB962C8B-B14F-4D97-AF65-F5344CB8AC3E}">
        <p14:creationId xmlns:p14="http://schemas.microsoft.com/office/powerpoint/2010/main" val="4151142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14</a:t>
            </a:fld>
            <a:endParaRPr lang="sv-SE"/>
          </a:p>
        </p:txBody>
      </p:sp>
    </p:spTree>
    <p:extLst>
      <p:ext uri="{BB962C8B-B14F-4D97-AF65-F5344CB8AC3E}">
        <p14:creationId xmlns:p14="http://schemas.microsoft.com/office/powerpoint/2010/main" val="276256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Elevers</a:t>
            </a:r>
            <a:r>
              <a:rPr lang="sv-SE" baseline="0" dirty="0" smtClean="0"/>
              <a:t> motivation och särskilt den inre motivationen och självkänslan – att man behärskar olika ämnen – har visat sig ha stor betydelse för skolprestationerna och vara starkare än både kognitiv förmåga och i vissa fall socioekonomisk status.   </a:t>
            </a: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15</a:t>
            </a:fld>
            <a:endParaRPr lang="sv-SE"/>
          </a:p>
        </p:txBody>
      </p:sp>
    </p:spTree>
    <p:extLst>
      <p:ext uri="{BB962C8B-B14F-4D97-AF65-F5344CB8AC3E}">
        <p14:creationId xmlns:p14="http://schemas.microsoft.com/office/powerpoint/2010/main" val="3913346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18</a:t>
            </a:fld>
            <a:endParaRPr lang="sv-SE"/>
          </a:p>
        </p:txBody>
      </p:sp>
    </p:spTree>
    <p:extLst>
      <p:ext uri="{BB962C8B-B14F-4D97-AF65-F5344CB8AC3E}">
        <p14:creationId xmlns:p14="http://schemas.microsoft.com/office/powerpoint/2010/main" val="4058933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Men Hur skapar vi</a:t>
            </a:r>
            <a:r>
              <a:rPr lang="sv-SE" baseline="0" dirty="0" smtClean="0"/>
              <a:t> ett varmt klassrums- och relationsklimat?</a:t>
            </a:r>
            <a:br>
              <a:rPr lang="sv-SE" baseline="0" dirty="0" smtClean="0"/>
            </a:b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19</a:t>
            </a:fld>
            <a:endParaRPr lang="sv-SE"/>
          </a:p>
        </p:txBody>
      </p:sp>
    </p:spTree>
    <p:extLst>
      <p:ext uri="{BB962C8B-B14F-4D97-AF65-F5344CB8AC3E}">
        <p14:creationId xmlns:p14="http://schemas.microsoft.com/office/powerpoint/2010/main" val="3889916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Men Hur skapar vi</a:t>
            </a:r>
            <a:r>
              <a:rPr lang="sv-SE" baseline="0" dirty="0" smtClean="0"/>
              <a:t> ett varmt klassrums- och relationsklimat?</a:t>
            </a:r>
            <a:br>
              <a:rPr lang="sv-SE" baseline="0" dirty="0" smtClean="0"/>
            </a:b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20</a:t>
            </a:fld>
            <a:endParaRPr lang="sv-SE"/>
          </a:p>
        </p:txBody>
      </p:sp>
    </p:spTree>
    <p:extLst>
      <p:ext uri="{BB962C8B-B14F-4D97-AF65-F5344CB8AC3E}">
        <p14:creationId xmlns:p14="http://schemas.microsoft.com/office/powerpoint/2010/main" val="3434378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23</a:t>
            </a:fld>
            <a:endParaRPr lang="sv-SE"/>
          </a:p>
        </p:txBody>
      </p:sp>
    </p:spTree>
    <p:extLst>
      <p:ext uri="{BB962C8B-B14F-4D97-AF65-F5344CB8AC3E}">
        <p14:creationId xmlns:p14="http://schemas.microsoft.com/office/powerpoint/2010/main" val="10333970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24</a:t>
            </a:fld>
            <a:endParaRPr lang="sv-SE"/>
          </a:p>
        </p:txBody>
      </p:sp>
    </p:spTree>
    <p:extLst>
      <p:ext uri="{BB962C8B-B14F-4D97-AF65-F5344CB8AC3E}">
        <p14:creationId xmlns:p14="http://schemas.microsoft.com/office/powerpoint/2010/main" val="2068385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26</a:t>
            </a:fld>
            <a:endParaRPr lang="sv-SE"/>
          </a:p>
        </p:txBody>
      </p:sp>
    </p:spTree>
    <p:extLst>
      <p:ext uri="{BB962C8B-B14F-4D97-AF65-F5344CB8AC3E}">
        <p14:creationId xmlns:p14="http://schemas.microsoft.com/office/powerpoint/2010/main" val="2813780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3</a:t>
            </a:fld>
            <a:endParaRPr lang="sv-SE"/>
          </a:p>
        </p:txBody>
      </p:sp>
    </p:spTree>
    <p:extLst>
      <p:ext uri="{BB962C8B-B14F-4D97-AF65-F5344CB8AC3E}">
        <p14:creationId xmlns:p14="http://schemas.microsoft.com/office/powerpoint/2010/main" val="3834967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27</a:t>
            </a:fld>
            <a:endParaRPr lang="sv-SE"/>
          </a:p>
        </p:txBody>
      </p:sp>
    </p:spTree>
    <p:extLst>
      <p:ext uri="{BB962C8B-B14F-4D97-AF65-F5344CB8AC3E}">
        <p14:creationId xmlns:p14="http://schemas.microsoft.com/office/powerpoint/2010/main" val="2813780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4</a:t>
            </a:fld>
            <a:endParaRPr lang="sv-SE"/>
          </a:p>
        </p:txBody>
      </p:sp>
    </p:spTree>
    <p:extLst>
      <p:ext uri="{BB962C8B-B14F-4D97-AF65-F5344CB8AC3E}">
        <p14:creationId xmlns:p14="http://schemas.microsoft.com/office/powerpoint/2010/main" val="40828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5</a:t>
            </a:fld>
            <a:endParaRPr lang="sv-SE"/>
          </a:p>
        </p:txBody>
      </p:sp>
    </p:spTree>
    <p:extLst>
      <p:ext uri="{BB962C8B-B14F-4D97-AF65-F5344CB8AC3E}">
        <p14:creationId xmlns:p14="http://schemas.microsoft.com/office/powerpoint/2010/main" val="318598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92500" lnSpcReduction="1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v-SE" dirty="0" smtClean="0"/>
              <a:t>I en annan</a:t>
            </a:r>
            <a:r>
              <a:rPr lang="sv-SE" baseline="0" dirty="0" smtClean="0"/>
              <a:t> studie på nationell nivå undersökte Alan Svensson vilka elevgrupper som fullföljde en gymnasieutbildning och anledningar till avhopp från gymnasieskolan.</a:t>
            </a:r>
            <a:br>
              <a:rPr lang="sv-SE" baseline="0" dirty="0" smtClean="0"/>
            </a:br>
            <a:r>
              <a:rPr lang="sv-SE" baseline="0" dirty="0" smtClean="0"/>
              <a:t/>
            </a:r>
            <a:br>
              <a:rPr lang="sv-SE" baseline="0" dirty="0" smtClean="0"/>
            </a:br>
            <a:r>
              <a:rPr lang="sv-SE" baseline="0" dirty="0" smtClean="0"/>
              <a:t>En slutsats som jag vill lyfta fram från denna studie är att bra betyg från grundskolan är ingen garanti för att en elev ska fullfölja sin gymnasieutbildning. </a:t>
            </a:r>
            <a:br>
              <a:rPr lang="sv-SE" baseline="0" dirty="0" smtClean="0"/>
            </a:br>
            <a:r>
              <a:rPr lang="sv-SE" baseline="0" dirty="0" smtClean="0"/>
              <a:t/>
            </a:r>
            <a:br>
              <a:rPr lang="sv-SE" baseline="0" dirty="0" smtClean="0"/>
            </a:br>
            <a:r>
              <a:rPr lang="sv-SE" baseline="0" dirty="0" smtClean="0"/>
              <a:t>För att så många elever som möjligt ska kunna fullfölja sin utbildning måste vi se till att fler elever kommer in på sitt förstahandsval och på de utbildningar som de är intresserade av men också på de utbildningar som de klarar av. Här spelar studie- och yrkesvägledningen en avgörande roll för att elever så tidigt som möjligt ska kunna välja rätt utbildning och yrkeskarriär, dvs., utifrån sina förutsättningar, behov och intressen. </a:t>
            </a:r>
            <a:br>
              <a:rPr lang="sv-SE" baseline="0" dirty="0" smtClean="0"/>
            </a:br>
            <a:r>
              <a:rPr lang="sv-SE" baseline="0" dirty="0" smtClean="0"/>
              <a:t/>
            </a:r>
            <a:br>
              <a:rPr lang="sv-SE" baseline="0" dirty="0" smtClean="0"/>
            </a:br>
            <a:r>
              <a:rPr lang="sv-SE" baseline="0" dirty="0" smtClean="0"/>
              <a:t>För att förhindra avhopp behöver generellt se till at främja studiemotivationen hos alla elever och ge stöd och hjälp vid svårigheter så de blir hanterbara av eleverna och inte övermäktiga. Vi måste också öka trivseln i gymnasieskolan och förhindra mobbning och kränkningar. Sist och inte minst behöver vi se till att så många elever som möjligt från resurssvaga hem stannar i gymnasieskolan. För elever från lågutbildade och resurssvaga hem är en grupp som löper ökad risk att hamna i arbetslöshet och på olika sätt marginaliseras. </a:t>
            </a:r>
            <a:br>
              <a:rPr lang="sv-SE" baseline="0" dirty="0" smtClean="0"/>
            </a:br>
            <a:r>
              <a:rPr lang="sv-SE" baseline="0" dirty="0" smtClean="0"/>
              <a:t/>
            </a:r>
            <a:br>
              <a:rPr lang="sv-SE" baseline="0" dirty="0" smtClean="0"/>
            </a:br>
            <a:r>
              <a:rPr lang="sv-SE" baseline="0" dirty="0" smtClean="0"/>
              <a:t/>
            </a:r>
            <a:br>
              <a:rPr lang="sv-SE" baseline="0" dirty="0" smtClean="0"/>
            </a:br>
            <a:r>
              <a:rPr lang="sv-SE" sz="1200" kern="1200" dirty="0" smtClean="0">
                <a:solidFill>
                  <a:schemeClr val="tx1"/>
                </a:solidFill>
                <a:effectLst/>
                <a:latin typeface="+mn-lt"/>
                <a:ea typeface="ＭＳ Ｐゴシック" pitchFamily="-65" charset="-128"/>
                <a:cs typeface="ＭＳ Ｐゴシック" pitchFamily="-65" charset="-128"/>
              </a:rPr>
              <a:t>Dessa resultat och uppmaningar gällde UGU-elever födda 1982 som gick i gymnasieskolan mellan 2003-2006. Lisbeth Lundahls intervjustudie från</a:t>
            </a:r>
            <a:r>
              <a:rPr lang="sv-SE" sz="1200" kern="1200" baseline="0" dirty="0" smtClean="0">
                <a:solidFill>
                  <a:schemeClr val="tx1"/>
                </a:solidFill>
                <a:effectLst/>
                <a:latin typeface="+mn-lt"/>
                <a:ea typeface="ＭＳ Ｐゴシック" pitchFamily="-65" charset="-128"/>
                <a:cs typeface="ＭＳ Ｐゴシック" pitchFamily="-65" charset="-128"/>
              </a:rPr>
              <a:t> </a:t>
            </a:r>
            <a:r>
              <a:rPr lang="sv-SE" sz="1200" kern="1200" dirty="0" smtClean="0">
                <a:solidFill>
                  <a:schemeClr val="tx1"/>
                </a:solidFill>
                <a:effectLst/>
                <a:latin typeface="+mn-lt"/>
                <a:ea typeface="ＭＳ Ｐゴシック" pitchFamily="-65" charset="-128"/>
                <a:cs typeface="ＭＳ Ｐゴシック" pitchFamily="-65" charset="-128"/>
              </a:rPr>
              <a:t>vår tid och andra studier vittnar om att dessa utmaningar kvarstår i gymnasieskolan. </a:t>
            </a:r>
          </a:p>
          <a:p>
            <a:r>
              <a:rPr lang="sv-SE" baseline="0" dirty="0" smtClean="0"/>
              <a:t/>
            </a:r>
            <a:br>
              <a:rPr lang="sv-SE" baseline="0" dirty="0" smtClean="0"/>
            </a:b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6</a:t>
            </a:fld>
            <a:endParaRPr lang="sv-SE"/>
          </a:p>
        </p:txBody>
      </p:sp>
    </p:spTree>
    <p:extLst>
      <p:ext uri="{BB962C8B-B14F-4D97-AF65-F5344CB8AC3E}">
        <p14:creationId xmlns:p14="http://schemas.microsoft.com/office/powerpoint/2010/main" val="1087586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7</a:t>
            </a:fld>
            <a:endParaRPr lang="sv-SE"/>
          </a:p>
        </p:txBody>
      </p:sp>
    </p:spTree>
    <p:extLst>
      <p:ext uri="{BB962C8B-B14F-4D97-AF65-F5344CB8AC3E}">
        <p14:creationId xmlns:p14="http://schemas.microsoft.com/office/powerpoint/2010/main" val="1489321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8</a:t>
            </a:fld>
            <a:endParaRPr lang="sv-SE"/>
          </a:p>
        </p:txBody>
      </p:sp>
    </p:spTree>
    <p:extLst>
      <p:ext uri="{BB962C8B-B14F-4D97-AF65-F5344CB8AC3E}">
        <p14:creationId xmlns:p14="http://schemas.microsoft.com/office/powerpoint/2010/main" val="3388781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9</a:t>
            </a:fld>
            <a:endParaRPr lang="sv-SE"/>
          </a:p>
        </p:txBody>
      </p:sp>
    </p:spTree>
    <p:extLst>
      <p:ext uri="{BB962C8B-B14F-4D97-AF65-F5344CB8AC3E}">
        <p14:creationId xmlns:p14="http://schemas.microsoft.com/office/powerpoint/2010/main" val="3011390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a:p>
            <a:endParaRPr lang="sv-SE" dirty="0"/>
          </a:p>
        </p:txBody>
      </p:sp>
      <p:sp>
        <p:nvSpPr>
          <p:cNvPr id="4" name="Platshållare för bildnummer 3"/>
          <p:cNvSpPr>
            <a:spLocks noGrp="1"/>
          </p:cNvSpPr>
          <p:nvPr>
            <p:ph type="sldNum" sz="quarter" idx="10"/>
          </p:nvPr>
        </p:nvSpPr>
        <p:spPr/>
        <p:txBody>
          <a:bodyPr/>
          <a:lstStyle/>
          <a:p>
            <a:pPr>
              <a:defRPr/>
            </a:pPr>
            <a:fld id="{B7A5680B-5CFF-5C46-8A8E-F880F761868B}" type="slidenum">
              <a:rPr lang="sv-SE" smtClean="0"/>
              <a:pPr>
                <a:defRPr/>
              </a:pPr>
              <a:t>11</a:t>
            </a:fld>
            <a:endParaRPr lang="sv-SE"/>
          </a:p>
        </p:txBody>
      </p:sp>
    </p:spTree>
    <p:extLst>
      <p:ext uri="{BB962C8B-B14F-4D97-AF65-F5344CB8AC3E}">
        <p14:creationId xmlns:p14="http://schemas.microsoft.com/office/powerpoint/2010/main" val="27735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 A">
    <p:spTree>
      <p:nvGrpSpPr>
        <p:cNvPr id="1" name=""/>
        <p:cNvGrpSpPr/>
        <p:nvPr/>
      </p:nvGrpSpPr>
      <p:grpSpPr>
        <a:xfrm>
          <a:off x="0" y="0"/>
          <a:ext cx="0" cy="0"/>
          <a:chOff x="0" y="0"/>
          <a:chExt cx="0" cy="0"/>
        </a:xfrm>
      </p:grpSpPr>
      <p:sp>
        <p:nvSpPr>
          <p:cNvPr id="2" name="Rubrik 1"/>
          <p:cNvSpPr>
            <a:spLocks noGrp="1"/>
          </p:cNvSpPr>
          <p:nvPr>
            <p:ph type="ctrTitle"/>
          </p:nvPr>
        </p:nvSpPr>
        <p:spPr>
          <a:xfrm>
            <a:off x="684000" y="2275200"/>
            <a:ext cx="7920000" cy="1143000"/>
          </a:xfrm>
        </p:spPr>
        <p:txBody>
          <a:bodyPr anchorCtr="0"/>
          <a:lstStyle>
            <a:lvl1pPr algn="l">
              <a:defRPr sz="3600" b="1" i="0" cap="all" baseline="0">
                <a:latin typeface="Arial Narrow" panose="020B0606020202030204" pitchFamily="34" charset="0"/>
              </a:defRPr>
            </a:lvl1pPr>
          </a:lstStyle>
          <a:p>
            <a:r>
              <a:rPr lang="sv-SE" smtClean="0"/>
              <a:t>Klicka här för att ändra format</a:t>
            </a:r>
            <a:endParaRPr lang="sv-SE" dirty="0"/>
          </a:p>
        </p:txBody>
      </p:sp>
      <p:sp>
        <p:nvSpPr>
          <p:cNvPr id="13" name="Platshållare för text 12"/>
          <p:cNvSpPr>
            <a:spLocks noGrp="1"/>
          </p:cNvSpPr>
          <p:nvPr>
            <p:ph type="body" sz="quarter" idx="14" hasCustomPrompt="1"/>
          </p:nvPr>
        </p:nvSpPr>
        <p:spPr>
          <a:xfrm>
            <a:off x="684000" y="6237312"/>
            <a:ext cx="7920000" cy="216222"/>
          </a:xfrm>
        </p:spPr>
        <p:txBody>
          <a:bodyPr tIns="0" bIns="0" anchor="ctr"/>
          <a:lstStyle>
            <a:lvl1pPr marL="0" indent="0">
              <a:lnSpc>
                <a:spcPct val="100000"/>
              </a:lnSpc>
              <a:spcBef>
                <a:spcPts val="0"/>
              </a:spcBef>
              <a:buFontTx/>
              <a:buNone/>
              <a:defRPr sz="1200" b="0" i="0" cap="all" baseline="0">
                <a:latin typeface="Arial Narrow"/>
              </a:defRPr>
            </a:lvl1pPr>
          </a:lstStyle>
          <a:p>
            <a:pPr lvl="0"/>
            <a:r>
              <a:rPr lang="sv-SE" dirty="0" smtClean="0"/>
              <a:t>Klicka och Skriv in namn och titel</a:t>
            </a:r>
          </a:p>
        </p:txBody>
      </p:sp>
      <p:sp>
        <p:nvSpPr>
          <p:cNvPr id="4" name="Platshållare för bildnummer 3"/>
          <p:cNvSpPr>
            <a:spLocks noGrp="1"/>
          </p:cNvSpPr>
          <p:nvPr>
            <p:ph type="sldNum" sz="quarter" idx="16"/>
          </p:nvPr>
        </p:nvSpPr>
        <p:spPr/>
        <p:txBody>
          <a:bodyPr/>
          <a:lstStyle/>
          <a:p>
            <a:pPr>
              <a:defRPr/>
            </a:pPr>
            <a:fld id="{9426A61E-93B8-384D-8975-0A89DB09A550}" type="slidenum">
              <a:rPr lang="sv-SE" smtClean="0"/>
              <a:pPr>
                <a:defRPr/>
              </a:pPr>
              <a:t>‹#›</a:t>
            </a:fld>
            <a:endParaRPr lang="sv-SE"/>
          </a:p>
        </p:txBody>
      </p:sp>
      <p:sp>
        <p:nvSpPr>
          <p:cNvPr id="6" name="Platshållare för sidfot 5"/>
          <p:cNvSpPr>
            <a:spLocks noGrp="1"/>
          </p:cNvSpPr>
          <p:nvPr>
            <p:ph type="ftr" sz="quarter" idx="17"/>
          </p:nvPr>
        </p:nvSpPr>
        <p:spPr/>
        <p:txBody>
          <a:bodyPr/>
          <a:lstStyle/>
          <a:p>
            <a:pPr algn="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26089232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re bilder">
    <p:spTree>
      <p:nvGrpSpPr>
        <p:cNvPr id="1" name=""/>
        <p:cNvGrpSpPr/>
        <p:nvPr/>
      </p:nvGrpSpPr>
      <p:grpSpPr>
        <a:xfrm>
          <a:off x="0" y="0"/>
          <a:ext cx="0" cy="0"/>
          <a:chOff x="0" y="0"/>
          <a:chExt cx="0" cy="0"/>
        </a:xfrm>
      </p:grpSpPr>
      <p:sp>
        <p:nvSpPr>
          <p:cNvPr id="3" name="Platshållare för bild 2"/>
          <p:cNvSpPr>
            <a:spLocks noGrp="1"/>
          </p:cNvSpPr>
          <p:nvPr>
            <p:ph type="pic" idx="1" hasCustomPrompt="1"/>
          </p:nvPr>
        </p:nvSpPr>
        <p:spPr>
          <a:xfrm>
            <a:off x="0" y="0"/>
            <a:ext cx="4597200" cy="685800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8" name="Platshållare för bild 2"/>
          <p:cNvSpPr>
            <a:spLocks noGrp="1"/>
          </p:cNvSpPr>
          <p:nvPr>
            <p:ph type="pic" idx="13" hasCustomPrompt="1"/>
          </p:nvPr>
        </p:nvSpPr>
        <p:spPr>
          <a:xfrm>
            <a:off x="4682940" y="0"/>
            <a:ext cx="4461060" cy="338435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7" name="Platshållare för bild 2"/>
          <p:cNvSpPr>
            <a:spLocks noGrp="1"/>
          </p:cNvSpPr>
          <p:nvPr>
            <p:ph type="pic" idx="22" hasCustomPrompt="1"/>
          </p:nvPr>
        </p:nvSpPr>
        <p:spPr>
          <a:xfrm>
            <a:off x="4682940" y="3473650"/>
            <a:ext cx="4461060" cy="338435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Tree>
    <p:extLst>
      <p:ext uri="{BB962C8B-B14F-4D97-AF65-F5344CB8AC3E}">
        <p14:creationId xmlns:p14="http://schemas.microsoft.com/office/powerpoint/2010/main" val="364549063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yra bilder (alt 1)">
    <p:spTree>
      <p:nvGrpSpPr>
        <p:cNvPr id="1" name=""/>
        <p:cNvGrpSpPr/>
        <p:nvPr/>
      </p:nvGrpSpPr>
      <p:grpSpPr>
        <a:xfrm>
          <a:off x="0" y="0"/>
          <a:ext cx="0" cy="0"/>
          <a:chOff x="0" y="0"/>
          <a:chExt cx="0" cy="0"/>
        </a:xfrm>
      </p:grpSpPr>
      <p:sp>
        <p:nvSpPr>
          <p:cNvPr id="3" name="Platshållare för bild 2"/>
          <p:cNvSpPr>
            <a:spLocks noGrp="1"/>
          </p:cNvSpPr>
          <p:nvPr>
            <p:ph type="pic" idx="1" hasCustomPrompt="1"/>
          </p:nvPr>
        </p:nvSpPr>
        <p:spPr>
          <a:xfrm>
            <a:off x="-2" y="-1"/>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8" name="Platshållare för bild 2"/>
          <p:cNvSpPr>
            <a:spLocks noGrp="1"/>
          </p:cNvSpPr>
          <p:nvPr>
            <p:ph type="pic" idx="13" hasCustomPrompt="1"/>
          </p:nvPr>
        </p:nvSpPr>
        <p:spPr>
          <a:xfrm>
            <a:off x="5267407" y="0"/>
            <a:ext cx="3876594" cy="685800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7" name="Platshållare för bild 2"/>
          <p:cNvSpPr>
            <a:spLocks noGrp="1"/>
          </p:cNvSpPr>
          <p:nvPr>
            <p:ph type="pic" idx="22" hasCustomPrompt="1"/>
          </p:nvPr>
        </p:nvSpPr>
        <p:spPr>
          <a:xfrm>
            <a:off x="0" y="4628225"/>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8" name="Platshållare för bild 2"/>
          <p:cNvSpPr>
            <a:spLocks noGrp="1"/>
          </p:cNvSpPr>
          <p:nvPr>
            <p:ph type="pic" idx="23" hasCustomPrompt="1"/>
          </p:nvPr>
        </p:nvSpPr>
        <p:spPr>
          <a:xfrm>
            <a:off x="0" y="2314112"/>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4"/>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4" name="Platshållare för bildnummer 3"/>
          <p:cNvSpPr>
            <a:spLocks noGrp="1"/>
          </p:cNvSpPr>
          <p:nvPr>
            <p:ph type="sldNum" sz="quarter" idx="25"/>
          </p:nvPr>
        </p:nvSpPr>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
        <p:nvSpPr>
          <p:cNvPr id="10"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Tree>
    <p:extLst>
      <p:ext uri="{BB962C8B-B14F-4D97-AF65-F5344CB8AC3E}">
        <p14:creationId xmlns:p14="http://schemas.microsoft.com/office/powerpoint/2010/main" val="231893825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yra bilder (alt 2)">
    <p:spTree>
      <p:nvGrpSpPr>
        <p:cNvPr id="1" name=""/>
        <p:cNvGrpSpPr/>
        <p:nvPr/>
      </p:nvGrpSpPr>
      <p:grpSpPr>
        <a:xfrm>
          <a:off x="0" y="0"/>
          <a:ext cx="0" cy="0"/>
          <a:chOff x="0" y="0"/>
          <a:chExt cx="0" cy="0"/>
        </a:xfrm>
      </p:grpSpPr>
      <p:sp>
        <p:nvSpPr>
          <p:cNvPr id="11" name="Platshållare för bild 2"/>
          <p:cNvSpPr>
            <a:spLocks noGrp="1"/>
          </p:cNvSpPr>
          <p:nvPr>
            <p:ph type="pic" idx="13" hasCustomPrompt="1"/>
          </p:nvPr>
        </p:nvSpPr>
        <p:spPr>
          <a:xfrm>
            <a:off x="0" y="0"/>
            <a:ext cx="9144000" cy="3160889"/>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2" name="Platshållare för bild 2"/>
          <p:cNvSpPr>
            <a:spLocks noGrp="1"/>
          </p:cNvSpPr>
          <p:nvPr>
            <p:ph type="pic" idx="14" hasCustomPrompt="1"/>
          </p:nvPr>
        </p:nvSpPr>
        <p:spPr>
          <a:xfrm>
            <a:off x="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0" name="Platshållare för bild 2"/>
          <p:cNvSpPr>
            <a:spLocks noGrp="1"/>
          </p:cNvSpPr>
          <p:nvPr>
            <p:ph type="pic" idx="22" hasCustomPrompt="1"/>
          </p:nvPr>
        </p:nvSpPr>
        <p:spPr>
          <a:xfrm>
            <a:off x="615600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1" name="Platshållare för bild 2"/>
          <p:cNvSpPr>
            <a:spLocks noGrp="1"/>
          </p:cNvSpPr>
          <p:nvPr>
            <p:ph type="pic" idx="23" hasCustomPrompt="1"/>
          </p:nvPr>
        </p:nvSpPr>
        <p:spPr>
          <a:xfrm>
            <a:off x="307800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4"/>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Tree>
    <p:extLst>
      <p:ext uri="{BB962C8B-B14F-4D97-AF65-F5344CB8AC3E}">
        <p14:creationId xmlns:p14="http://schemas.microsoft.com/office/powerpoint/2010/main" val="329375670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med logotyp">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74477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50590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ytt avsnitt">
    <p:spTree>
      <p:nvGrpSpPr>
        <p:cNvPr id="1" name=""/>
        <p:cNvGrpSpPr/>
        <p:nvPr/>
      </p:nvGrpSpPr>
      <p:grpSpPr>
        <a:xfrm>
          <a:off x="0" y="0"/>
          <a:ext cx="0" cy="0"/>
          <a:chOff x="0" y="0"/>
          <a:chExt cx="0" cy="0"/>
        </a:xfrm>
      </p:grpSpPr>
      <p:sp>
        <p:nvSpPr>
          <p:cNvPr id="9" name="Platshållare för bild 8"/>
          <p:cNvSpPr>
            <a:spLocks noGrp="1"/>
          </p:cNvSpPr>
          <p:nvPr>
            <p:ph type="pic" sz="quarter" idx="10" hasCustomPrompt="1"/>
          </p:nvPr>
        </p:nvSpPr>
        <p:spPr>
          <a:xfrm>
            <a:off x="0" y="0"/>
            <a:ext cx="9144000" cy="6858000"/>
          </a:xfrm>
          <a:prstGeom prst="rect">
            <a:avLst/>
          </a:prstGeom>
          <a:solidFill>
            <a:schemeClr val="tx1"/>
          </a:solidFill>
        </p:spPr>
        <p:txBody>
          <a:bodyPr vert="horz" lIns="0" tIns="0" rIns="0" bIns="0" rtlCol="0" anchor="ctr">
            <a:normAutofit/>
          </a:bodyPr>
          <a:lstStyle>
            <a:lvl1pPr marL="180000" indent="-180000" algn="ctr">
              <a:buNone/>
              <a:defRPr lang="sv-SE" sz="1600" noProof="0" dirty="0">
                <a:solidFill>
                  <a:schemeClr val="bg1"/>
                </a:solidFill>
              </a:defRPr>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4" name="Rubrik 4"/>
          <p:cNvSpPr>
            <a:spLocks noGrp="1"/>
          </p:cNvSpPr>
          <p:nvPr>
            <p:ph type="title" hasCustomPrompt="1"/>
          </p:nvPr>
        </p:nvSpPr>
        <p:spPr>
          <a:xfrm>
            <a:off x="540000" y="2422800"/>
            <a:ext cx="8064000" cy="792000"/>
          </a:xfrm>
          <a:effectLst>
            <a:outerShdw blurRad="50800" dist="38100" dir="2700000" algn="tl" rotWithShape="0">
              <a:prstClr val="black">
                <a:alpha val="40000"/>
              </a:prstClr>
            </a:outerShdw>
          </a:effectLst>
        </p:spPr>
        <p:txBody>
          <a:bodyPr vert="horz" lIns="0" tIns="0" rIns="0" bIns="0" rtlCol="0" anchor="t" anchorCtr="0">
            <a:noAutofit/>
          </a:bodyPr>
          <a:lstStyle>
            <a:lvl1pPr marL="0" marR="0" indent="0" algn="ctr" defTabSz="457200" rtl="0" eaLnBrk="0" fontAlgn="base" latinLnBrk="0" hangingPunct="0">
              <a:lnSpc>
                <a:spcPct val="100000"/>
              </a:lnSpc>
              <a:spcBef>
                <a:spcPts val="0"/>
              </a:spcBef>
              <a:spcAft>
                <a:spcPct val="0"/>
              </a:spcAft>
              <a:buClrTx/>
              <a:buSzTx/>
              <a:buFontTx/>
              <a:buNone/>
              <a:tabLst/>
              <a:defRPr lang="sv-SE" sz="3600" i="0" cap="all" baseline="0" dirty="0">
                <a:solidFill>
                  <a:schemeClr val="bg1"/>
                </a:solidFill>
                <a:effectLst>
                  <a:outerShdw blurRad="50800" dist="38100" dir="5400000" algn="t" rotWithShape="0">
                    <a:prstClr val="black">
                      <a:alpha val="40000"/>
                    </a:prstClr>
                  </a:outerShdw>
                </a:effectLst>
                <a:latin typeface="Arial Narrow" panose="020B0606020202030204" pitchFamily="34" charset="0"/>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smtClean="0"/>
              <a:t>SKRIV IN avsnittsrubrik</a:t>
            </a:r>
            <a:endParaRPr lang="sv-SE" dirty="0"/>
          </a:p>
        </p:txBody>
      </p:sp>
    </p:spTree>
    <p:extLst>
      <p:ext uri="{BB962C8B-B14F-4D97-AF65-F5344CB8AC3E}">
        <p14:creationId xmlns:p14="http://schemas.microsoft.com/office/powerpoint/2010/main" val="310235025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cSld name="Innehåll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p:spPr>
        <p:txBody>
          <a:bodyPr anchor="t"/>
          <a:lstStyle>
            <a:lvl1pPr algn="l">
              <a:defRPr sz="2000" b="1"/>
            </a:lvl1pPr>
          </a:lstStyle>
          <a:p>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lägga</a:t>
            </a:r>
            <a:r>
              <a:rPr lang="en-US" dirty="0"/>
              <a:t> till </a:t>
            </a:r>
            <a:r>
              <a:rPr lang="en-US" dirty="0" err="1"/>
              <a:t>mellanrubrik</a:t>
            </a:r>
            <a:endParaRPr lang="en-US" dirty="0"/>
          </a:p>
        </p:txBody>
      </p:sp>
      <p:sp>
        <p:nvSpPr>
          <p:cNvPr id="3" name="Content Placeholder 2"/>
          <p:cNvSpPr>
            <a:spLocks noGrp="1"/>
          </p:cNvSpPr>
          <p:nvPr>
            <p:ph idx="1" hasCustomPrompt="1"/>
          </p:nvPr>
        </p:nvSpPr>
        <p:spPr>
          <a:xfrm>
            <a:off x="3575051" y="273052"/>
            <a:ext cx="5111750" cy="5853113"/>
          </a:xfrm>
        </p:spPr>
        <p:txBody>
          <a:bodyPr>
            <a:normAutofit/>
          </a:bodyPr>
          <a:lstStyle>
            <a:lvl1pPr>
              <a:defRPr sz="2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lägga</a:t>
            </a:r>
            <a:r>
              <a:rPr lang="en-US" dirty="0"/>
              <a:t> till text</a:t>
            </a:r>
          </a:p>
        </p:txBody>
      </p:sp>
      <p:sp>
        <p:nvSpPr>
          <p:cNvPr id="4" name="Text Placeholder 3"/>
          <p:cNvSpPr>
            <a:spLocks noGrp="1"/>
          </p:cNvSpPr>
          <p:nvPr>
            <p:ph type="body" sz="half" idx="2" hasCustomPrompt="1"/>
          </p:nvPr>
        </p:nvSpPr>
        <p:spPr>
          <a:xfrm>
            <a:off x="457200" y="1435102"/>
            <a:ext cx="3008313" cy="4691063"/>
          </a:xfrm>
        </p:spPr>
        <p:txBody>
          <a:bodyPr/>
          <a:lstStyle>
            <a:lvl1pPr marL="0" indent="0">
              <a:buNone/>
              <a:defRPr sz="1400">
                <a:solidFill>
                  <a:srgbClr val="ACADB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lägga</a:t>
            </a:r>
            <a:r>
              <a:rPr lang="en-US" dirty="0"/>
              <a:t> till text</a:t>
            </a:r>
          </a:p>
        </p:txBody>
      </p:sp>
    </p:spTree>
    <p:extLst>
      <p:ext uri="{BB962C8B-B14F-4D97-AF65-F5344CB8AC3E}">
        <p14:creationId xmlns:p14="http://schemas.microsoft.com/office/powerpoint/2010/main" val="2165335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Rubrik och tabell">
    <p:spTree>
      <p:nvGrpSpPr>
        <p:cNvPr id="1" name=""/>
        <p:cNvGrpSpPr/>
        <p:nvPr/>
      </p:nvGrpSpPr>
      <p:grpSpPr>
        <a:xfrm>
          <a:off x="0" y="0"/>
          <a:ext cx="0" cy="0"/>
          <a:chOff x="0" y="0"/>
          <a:chExt cx="0" cy="0"/>
        </a:xfrm>
      </p:grpSpPr>
      <p:sp>
        <p:nvSpPr>
          <p:cNvPr id="2" name="Rubrik 1"/>
          <p:cNvSpPr>
            <a:spLocks noGrp="1"/>
          </p:cNvSpPr>
          <p:nvPr>
            <p:ph type="title"/>
          </p:nvPr>
        </p:nvSpPr>
        <p:spPr>
          <a:xfrm>
            <a:off x="1143000" y="1219200"/>
            <a:ext cx="6705600" cy="990600"/>
          </a:xfrm>
        </p:spPr>
        <p:txBody>
          <a:bodyPr/>
          <a:lstStyle/>
          <a:p>
            <a:r>
              <a:rPr lang="sv-SE" smtClean="0"/>
              <a:t>Klicka här för att ändra format</a:t>
            </a:r>
            <a:endParaRPr lang="sv-SE"/>
          </a:p>
        </p:txBody>
      </p:sp>
      <p:sp>
        <p:nvSpPr>
          <p:cNvPr id="3" name="Platshållare för tabell 2"/>
          <p:cNvSpPr>
            <a:spLocks noGrp="1"/>
          </p:cNvSpPr>
          <p:nvPr>
            <p:ph type="tbl" idx="1"/>
          </p:nvPr>
        </p:nvSpPr>
        <p:spPr>
          <a:xfrm>
            <a:off x="1143000" y="2286000"/>
            <a:ext cx="6705600" cy="3840163"/>
          </a:xfrm>
        </p:spPr>
        <p:txBody>
          <a:bodyPr/>
          <a:lstStyle/>
          <a:p>
            <a:pPr lvl="0"/>
            <a:endParaRPr lang="sv-SE" noProof="0"/>
          </a:p>
        </p:txBody>
      </p:sp>
      <p:sp>
        <p:nvSpPr>
          <p:cNvPr id="4" name="Platshållare för datum 3"/>
          <p:cNvSpPr>
            <a:spLocks noGrp="1"/>
          </p:cNvSpPr>
          <p:nvPr>
            <p:ph type="dt" sz="half" idx="10"/>
          </p:nvPr>
        </p:nvSpPr>
        <p:spPr>
          <a:xfrm>
            <a:off x="6373813" y="6492875"/>
            <a:ext cx="1065212" cy="365125"/>
          </a:xfrm>
          <a:prstGeom prst="rect">
            <a:avLst/>
          </a:prstGeom>
        </p:spPr>
        <p:txBody>
          <a:bodyPr/>
          <a:lstStyle>
            <a:lvl1pPr>
              <a:defRPr/>
            </a:lvl1pPr>
          </a:lstStyle>
          <a:p>
            <a:pPr>
              <a:defRPr/>
            </a:pPr>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3779980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rtsida B">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1643233"/>
            <a:ext cx="7920000" cy="1143000"/>
          </a:xfrm>
        </p:spPr>
        <p:txBody>
          <a:bodyPr anchor="ctr" anchorCtr="0"/>
          <a:lstStyle>
            <a:lvl1pPr algn="l">
              <a:lnSpc>
                <a:spcPct val="100000"/>
              </a:lnSpc>
              <a:defRPr sz="3600" cap="all" baseline="0">
                <a:latin typeface="Arial Narrow" panose="020B0606020202030204" pitchFamily="34" charset="0"/>
              </a:defRPr>
            </a:lvl1pPr>
          </a:lstStyle>
          <a:p>
            <a:r>
              <a:rPr lang="sv-SE" dirty="0" smtClean="0"/>
              <a:t>Presentationens titel</a:t>
            </a:r>
            <a:endParaRPr lang="sv-SE" dirty="0"/>
          </a:p>
        </p:txBody>
      </p:sp>
      <p:sp>
        <p:nvSpPr>
          <p:cNvPr id="8" name="Platshållare för bild 7"/>
          <p:cNvSpPr>
            <a:spLocks noGrp="1"/>
          </p:cNvSpPr>
          <p:nvPr>
            <p:ph type="pic" sz="quarter" idx="13" hasCustomPrompt="1"/>
          </p:nvPr>
        </p:nvSpPr>
        <p:spPr>
          <a:xfrm>
            <a:off x="0" y="3429000"/>
            <a:ext cx="9144000" cy="3429000"/>
          </a:xfrm>
        </p:spPr>
        <p:txBody>
          <a:bodyPr rtlCol="0" anchor="ctr" anchorCtr="1">
            <a:normAutofit/>
          </a:bodyPr>
          <a:lstStyle>
            <a:lvl1pPr marL="0" indent="0" algn="ctr">
              <a:buNone/>
              <a:defRPr sz="1600" baseline="0"/>
            </a:lvl1pPr>
          </a:lstStyle>
          <a:p>
            <a:pPr lvl="0"/>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3" name="Platshållare för text 12"/>
          <p:cNvSpPr>
            <a:spLocks noGrp="1"/>
          </p:cNvSpPr>
          <p:nvPr>
            <p:ph type="body" sz="quarter" idx="14" hasCustomPrompt="1"/>
          </p:nvPr>
        </p:nvSpPr>
        <p:spPr>
          <a:xfrm>
            <a:off x="684000" y="2924746"/>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3" name="Platshållare för sidfot 2"/>
          <p:cNvSpPr>
            <a:spLocks noGrp="1"/>
          </p:cNvSpPr>
          <p:nvPr>
            <p:ph type="ftr" sz="quarter" idx="15"/>
          </p:nvPr>
        </p:nvSpPr>
        <p:spPr/>
        <p:txBody>
          <a:bodyPr/>
          <a:lstStyle/>
          <a:p>
            <a:pPr algn="r" eaLnBrk="0" hangingPunct="0">
              <a:spcBef>
                <a:spcPts val="0"/>
              </a:spcBef>
              <a:buFont typeface="Arial" charset="0"/>
              <a:buNone/>
            </a:pPr>
            <a:r>
              <a:rPr lang="sv-SE" dirty="0" smtClean="0"/>
              <a:t>ORGANISATIONSNAMN (ÄNDRA SIDHUVUD VIA FLIKEN INFOGA-SIDHUVUD/SIDFOT)</a:t>
            </a:r>
            <a:endParaRPr lang="sv-SE" dirty="0"/>
          </a:p>
        </p:txBody>
      </p:sp>
    </p:spTree>
    <p:extLst>
      <p:ext uri="{BB962C8B-B14F-4D97-AF65-F5344CB8AC3E}">
        <p14:creationId xmlns:p14="http://schemas.microsoft.com/office/powerpoint/2010/main" val="208954921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rtsida C">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4437112"/>
            <a:ext cx="7920000" cy="1336386"/>
          </a:xfrm>
          <a:noFill/>
          <a:ln>
            <a:noFill/>
          </a:ln>
        </p:spPr>
        <p:txBody>
          <a:bodyPr vert="horz" wrap="square" lIns="0" tIns="0" rIns="0" bIns="0" numCol="1" anchor="t" anchorCtr="0" compatLnSpc="1">
            <a:prstTxWarp prst="textNoShape">
              <a:avLst/>
            </a:prstTxWarp>
          </a:bodyPr>
          <a:lstStyle>
            <a:lvl1pPr>
              <a:defRPr lang="sv-SE" sz="3600" cap="all" baseline="0" dirty="0">
                <a:latin typeface="Arial Narrow" panose="020B0606020202030204" pitchFamily="34" charset="0"/>
              </a:defRPr>
            </a:lvl1pPr>
          </a:lstStyle>
          <a:p>
            <a:pPr lvl="0">
              <a:lnSpc>
                <a:spcPct val="100000"/>
              </a:lnSpc>
            </a:pPr>
            <a:r>
              <a:rPr lang="sv-SE" dirty="0" smtClean="0"/>
              <a:t>Presentationens titel</a:t>
            </a:r>
            <a:endParaRPr lang="sv-SE" dirty="0"/>
          </a:p>
        </p:txBody>
      </p:sp>
      <p:sp>
        <p:nvSpPr>
          <p:cNvPr id="20" name="Platshållare för text 12"/>
          <p:cNvSpPr>
            <a:spLocks noGrp="1"/>
          </p:cNvSpPr>
          <p:nvPr>
            <p:ph type="body" sz="quarter" idx="14" hasCustomPrompt="1"/>
          </p:nvPr>
        </p:nvSpPr>
        <p:spPr>
          <a:xfrm>
            <a:off x="684000" y="6222682"/>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8" name="Platshållare för bild 7"/>
          <p:cNvSpPr>
            <a:spLocks noGrp="1"/>
          </p:cNvSpPr>
          <p:nvPr>
            <p:ph type="pic" sz="quarter" idx="13" hasCustomPrompt="1"/>
          </p:nvPr>
        </p:nvSpPr>
        <p:spPr>
          <a:xfrm>
            <a:off x="0" y="1340768"/>
            <a:ext cx="9144000" cy="2736304"/>
          </a:xfrm>
        </p:spPr>
        <p:txBody>
          <a:bodyPr vert="horz" lIns="0" tIns="0" rIns="0" bIns="0" rtlCol="0" anchor="ctr" anchorCtr="1">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baseline="0" noProof="0" dirty="0" smtClean="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3" name="Platshållare för sidfot 2"/>
          <p:cNvSpPr>
            <a:spLocks noGrp="1"/>
          </p:cNvSpPr>
          <p:nvPr>
            <p:ph type="ftr" sz="quarter" idx="15"/>
          </p:nvPr>
        </p:nvSpPr>
        <p:spPr/>
        <p:txBody>
          <a:bodyPr/>
          <a:lstStyle/>
          <a:p>
            <a:pPr algn="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7971440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7488237"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229053773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rtsida 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0" y="3407352"/>
            <a:ext cx="2987824" cy="3456384"/>
          </a:xfrm>
        </p:spPr>
        <p:txBody>
          <a:bodyPr tIns="0" bIns="0" rtlCol="0" anchor="ctr">
            <a:no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7" name="Platshållare för bild 7"/>
          <p:cNvSpPr>
            <a:spLocks noGrp="1"/>
          </p:cNvSpPr>
          <p:nvPr>
            <p:ph type="pic" sz="quarter" idx="14" hasCustomPrompt="1"/>
          </p:nvPr>
        </p:nvSpPr>
        <p:spPr>
          <a:xfrm>
            <a:off x="3081355" y="3407352"/>
            <a:ext cx="2981290" cy="3456384"/>
          </a:xfrm>
        </p:spPr>
        <p:txBody>
          <a:bodyPr vert="horz" lIns="0" tIns="0" rIns="0" bIns="0" rtlCol="0" anchor="ctr">
            <a:no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9" name="Platshållare för bild 7"/>
          <p:cNvSpPr>
            <a:spLocks noGrp="1"/>
          </p:cNvSpPr>
          <p:nvPr>
            <p:ph type="pic" sz="quarter" idx="15" hasCustomPrompt="1"/>
          </p:nvPr>
        </p:nvSpPr>
        <p:spPr>
          <a:xfrm>
            <a:off x="6156176" y="3407352"/>
            <a:ext cx="2987824" cy="3456384"/>
          </a:xfrm>
        </p:spPr>
        <p:txBody>
          <a:bodyPr vert="horz" lIns="0" tIns="0" rIns="0" bIns="0" rtlCol="0" anchor="ctr">
            <a:no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3" name="Rubrik 1"/>
          <p:cNvSpPr>
            <a:spLocks noGrp="1"/>
          </p:cNvSpPr>
          <p:nvPr>
            <p:ph type="ctrTitle" hasCustomPrompt="1"/>
          </p:nvPr>
        </p:nvSpPr>
        <p:spPr>
          <a:xfrm>
            <a:off x="684000" y="1643233"/>
            <a:ext cx="7920000" cy="1143000"/>
          </a:xfrm>
          <a:noFill/>
          <a:ln>
            <a:noFill/>
          </a:ln>
        </p:spPr>
        <p:txBody>
          <a:bodyPr vert="horz" wrap="square" lIns="0" tIns="0" rIns="0" bIns="0" numCol="1" anchor="ctr" anchorCtr="0" compatLnSpc="1">
            <a:prstTxWarp prst="textNoShape">
              <a:avLst/>
            </a:prstTxWarp>
          </a:bodyPr>
          <a:lstStyle>
            <a:lvl1pPr>
              <a:defRPr lang="sv-SE" sz="3600" cap="all" baseline="0" dirty="0">
                <a:latin typeface="Arial Narrow" panose="020B0606020202030204" pitchFamily="34" charset="0"/>
              </a:defRPr>
            </a:lvl1pPr>
          </a:lstStyle>
          <a:p>
            <a:pPr lvl="0">
              <a:lnSpc>
                <a:spcPct val="100000"/>
              </a:lnSpc>
            </a:pPr>
            <a:r>
              <a:rPr lang="sv-SE" dirty="0" smtClean="0"/>
              <a:t>Presentationens titel</a:t>
            </a:r>
            <a:endParaRPr lang="sv-SE" dirty="0"/>
          </a:p>
        </p:txBody>
      </p:sp>
      <p:sp>
        <p:nvSpPr>
          <p:cNvPr id="24" name="Platshållare för text 12"/>
          <p:cNvSpPr>
            <a:spLocks noGrp="1"/>
          </p:cNvSpPr>
          <p:nvPr>
            <p:ph type="body" sz="quarter" idx="16" hasCustomPrompt="1"/>
          </p:nvPr>
        </p:nvSpPr>
        <p:spPr>
          <a:xfrm>
            <a:off x="684000" y="2924746"/>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4" name="Platshållare för sidfot 3"/>
          <p:cNvSpPr>
            <a:spLocks noGrp="1"/>
          </p:cNvSpPr>
          <p:nvPr>
            <p:ph type="ftr" sz="quarter" idx="19"/>
          </p:nvPr>
        </p:nvSpPr>
        <p:spPr/>
        <p:txBody>
          <a:bodyPr/>
          <a:lstStyle/>
          <a:p>
            <a:pPr algn="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320455470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artsida E">
    <p:spTree>
      <p:nvGrpSpPr>
        <p:cNvPr id="1" name=""/>
        <p:cNvGrpSpPr/>
        <p:nvPr/>
      </p:nvGrpSpPr>
      <p:grpSpPr>
        <a:xfrm>
          <a:off x="0" y="0"/>
          <a:ext cx="0" cy="0"/>
          <a:chOff x="0" y="0"/>
          <a:chExt cx="0" cy="0"/>
        </a:xfrm>
      </p:grpSpPr>
      <p:sp>
        <p:nvSpPr>
          <p:cNvPr id="30" name="Platshållare för bild 2"/>
          <p:cNvSpPr>
            <a:spLocks noGrp="1"/>
          </p:cNvSpPr>
          <p:nvPr>
            <p:ph type="pic" idx="21" hasCustomPrompt="1"/>
          </p:nvPr>
        </p:nvSpPr>
        <p:spPr>
          <a:xfrm>
            <a:off x="6156176"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1" name="Platshållare för bild 2"/>
          <p:cNvSpPr>
            <a:spLocks noGrp="1"/>
          </p:cNvSpPr>
          <p:nvPr>
            <p:ph type="pic" idx="13" hasCustomPrompt="1"/>
          </p:nvPr>
        </p:nvSpPr>
        <p:spPr>
          <a:xfrm>
            <a:off x="0" y="0"/>
            <a:ext cx="9144000" cy="2201333"/>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2" name="Platshållare för bild 2"/>
          <p:cNvSpPr>
            <a:spLocks noGrp="1"/>
          </p:cNvSpPr>
          <p:nvPr>
            <p:ph type="pic" idx="14" hasCustomPrompt="1"/>
          </p:nvPr>
        </p:nvSpPr>
        <p:spPr>
          <a:xfrm>
            <a:off x="0"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Rubrik 1"/>
          <p:cNvSpPr>
            <a:spLocks noGrp="1"/>
          </p:cNvSpPr>
          <p:nvPr>
            <p:ph type="ctrTitle" hasCustomPrompt="1"/>
          </p:nvPr>
        </p:nvSpPr>
        <p:spPr>
          <a:xfrm>
            <a:off x="239889" y="2201333"/>
            <a:ext cx="8664222" cy="1080000"/>
          </a:xfrm>
        </p:spPr>
        <p:txBody>
          <a:bodyPr anchor="ctr" anchorCtr="0"/>
          <a:lstStyle>
            <a:lvl1pPr algn="ctr">
              <a:defRPr sz="3600" b="1" i="0" cap="all" baseline="0">
                <a:latin typeface="Arial Narrow"/>
                <a:cs typeface="Arial Narrow"/>
              </a:defRPr>
            </a:lvl1pPr>
          </a:lstStyle>
          <a:p>
            <a:r>
              <a:rPr lang="sv-SE" dirty="0" smtClean="0"/>
              <a:t>Presentationens titel</a:t>
            </a:r>
            <a:endParaRPr lang="en-GB" dirty="0"/>
          </a:p>
        </p:txBody>
      </p:sp>
      <p:sp>
        <p:nvSpPr>
          <p:cNvPr id="31" name="Platshållare för bild 2"/>
          <p:cNvSpPr>
            <a:spLocks noGrp="1"/>
          </p:cNvSpPr>
          <p:nvPr>
            <p:ph type="pic" idx="22" hasCustomPrompt="1"/>
          </p:nvPr>
        </p:nvSpPr>
        <p:spPr>
          <a:xfrm>
            <a:off x="3078088"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3" name="Platshållare för sidfot 2"/>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dirty="0" smtClean="0"/>
              <a:t>ORGANISATIONSNAMN (ÄNDRA SIDHUVUD VIA FLIKEN INFOGA-SIDHUVUD/SIDFOT)</a:t>
            </a:r>
            <a:endParaRPr lang="sv-SE" dirty="0"/>
          </a:p>
        </p:txBody>
      </p:sp>
      <p:sp>
        <p:nvSpPr>
          <p:cNvPr id="13" name="Platshållare för bild 7"/>
          <p:cNvSpPr>
            <a:spLocks noGrp="1"/>
          </p:cNvSpPr>
          <p:nvPr>
            <p:ph type="pic" sz="quarter" idx="17" hasCustomPrompt="1"/>
          </p:nvPr>
        </p:nvSpPr>
        <p:spPr>
          <a:xfrm>
            <a:off x="684000" y="0"/>
            <a:ext cx="952372" cy="972000"/>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Tree>
    <p:extLst>
      <p:ext uri="{BB962C8B-B14F-4D97-AF65-F5344CB8AC3E}">
        <p14:creationId xmlns:p14="http://schemas.microsoft.com/office/powerpoint/2010/main" val="34613657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pic>
        <p:nvPicPr>
          <p:cNvPr id="4" name="Bildobjekt 4" descr="GUcloud_clean_1920x1200.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15875"/>
            <a:ext cx="9153525"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ubrik 4"/>
          <p:cNvSpPr>
            <a:spLocks noGrp="1"/>
          </p:cNvSpPr>
          <p:nvPr>
            <p:ph type="title" hasCustomPrompt="1"/>
          </p:nvPr>
        </p:nvSpPr>
        <p:spPr>
          <a:xfrm>
            <a:off x="1323465" y="4582800"/>
            <a:ext cx="6490800" cy="288000"/>
          </a:xfrm>
        </p:spPr>
        <p:txBody>
          <a:bodyPr vert="horz" lIns="0" tIns="0" rIns="0" bIns="0" rtlCol="0" anchor="t" anchorCtr="0">
            <a:normAutofit/>
          </a:bodyPr>
          <a:lstStyle>
            <a:lvl1pPr marL="0" marR="0" indent="0" algn="ctr" defTabSz="457200" rtl="0" eaLnBrk="0" fontAlgn="base" latinLnBrk="0" hangingPunct="0">
              <a:lnSpc>
                <a:spcPct val="130000"/>
              </a:lnSpc>
              <a:spcBef>
                <a:spcPts val="0"/>
              </a:spcBef>
              <a:spcAft>
                <a:spcPct val="0"/>
              </a:spcAft>
              <a:buClrTx/>
              <a:buSzTx/>
              <a:buFontTx/>
              <a:buNone/>
              <a:tabLst/>
              <a:defRPr lang="sv-SE" sz="1400" i="0" cap="all" baseline="0" dirty="0">
                <a:solidFill>
                  <a:schemeClr val="bg1"/>
                </a:solidFill>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smtClean="0"/>
              <a:t>Författare / namn</a:t>
            </a:r>
            <a:endParaRPr lang="sv-SE" dirty="0"/>
          </a:p>
        </p:txBody>
      </p:sp>
      <p:sp>
        <p:nvSpPr>
          <p:cNvPr id="10" name="Platshållare för text 12"/>
          <p:cNvSpPr>
            <a:spLocks noGrp="1"/>
          </p:cNvSpPr>
          <p:nvPr>
            <p:ph type="body" sz="quarter" idx="14" hasCustomPrompt="1"/>
          </p:nvPr>
        </p:nvSpPr>
        <p:spPr>
          <a:xfrm>
            <a:off x="1322850" y="4869160"/>
            <a:ext cx="6492030" cy="1224334"/>
          </a:xfrm>
        </p:spPr>
        <p:txBody>
          <a:bodyPr tIns="0" bIns="0" anchor="t" anchorCtr="0"/>
          <a:lstStyle>
            <a:lvl1pPr marL="0" indent="0" algn="ctr">
              <a:lnSpc>
                <a:spcPct val="130000"/>
              </a:lnSpc>
              <a:spcBef>
                <a:spcPts val="0"/>
              </a:spcBef>
              <a:buFontTx/>
              <a:buNone/>
              <a:defRPr sz="1200" b="0" i="0" cap="none" baseline="0">
                <a:solidFill>
                  <a:schemeClr val="accent1">
                    <a:lumMod val="20000"/>
                    <a:lumOff val="80000"/>
                  </a:schemeClr>
                </a:solidFill>
                <a:latin typeface="Arial"/>
              </a:defRPr>
            </a:lvl1pPr>
          </a:lstStyle>
          <a:p>
            <a:pPr lvl="0"/>
            <a:r>
              <a:rPr lang="sv-SE" dirty="0" smtClean="0"/>
              <a:t>Skriv in kontaktuppgifter</a:t>
            </a:r>
          </a:p>
        </p:txBody>
      </p:sp>
      <p:pic>
        <p:nvPicPr>
          <p:cNvPr id="8" name="Bildobjekt 7" descr="LO_GU_cenNEG.eps"/>
          <p:cNvPicPr>
            <a:picLocks noChangeAspect="1"/>
          </p:cNvPicPr>
          <p:nvPr userDrawn="1"/>
        </p:nvPicPr>
        <p:blipFill rotWithShape="1">
          <a:blip r:embed="rId3" cstate="screen">
            <a:extLst>
              <a:ext uri="{28A0092B-C50C-407E-A947-70E740481C1C}">
                <a14:useLocalDpi xmlns:a14="http://schemas.microsoft.com/office/drawing/2010/main"/>
              </a:ext>
            </a:extLst>
          </a:blip>
          <a:srcRect b="-6299"/>
          <a:stretch/>
        </p:blipFill>
        <p:spPr>
          <a:xfrm>
            <a:off x="2348551" y="1916832"/>
            <a:ext cx="4446898" cy="1584176"/>
          </a:xfrm>
          <a:prstGeom prst="rect">
            <a:avLst/>
          </a:prstGeom>
        </p:spPr>
      </p:pic>
      <p:sp>
        <p:nvSpPr>
          <p:cNvPr id="6" name="Platshållare för datum 5"/>
          <p:cNvSpPr>
            <a:spLocks noGrp="1"/>
          </p:cNvSpPr>
          <p:nvPr>
            <p:ph type="dt" sz="half" idx="19"/>
          </p:nvPr>
        </p:nvSpPr>
        <p:spPr>
          <a:xfrm>
            <a:off x="3540165" y="6237312"/>
            <a:ext cx="2057400" cy="241200"/>
          </a:xfrm>
        </p:spPr>
        <p:txBody>
          <a:bodyPr vert="horz" lIns="0" tIns="0" rIns="0" bIns="0" rtlCol="0" anchor="t" anchorCtr="0">
            <a:normAutofit/>
          </a:bodyPr>
          <a:lstStyle>
            <a:lvl1pPr>
              <a:defRPr lang="sv-SE" cap="all" smtClean="0">
                <a:solidFill>
                  <a:schemeClr val="accent1">
                    <a:lumMod val="60000"/>
                    <a:lumOff val="40000"/>
                  </a:schemeClr>
                </a:solidFill>
              </a:defRPr>
            </a:lvl1pPr>
          </a:lstStyle>
          <a:p>
            <a:pPr eaLnBrk="0" hangingPunct="0">
              <a:lnSpc>
                <a:spcPct val="110000"/>
              </a:lnSpc>
              <a:buFont typeface="Arial" charset="0"/>
              <a:buNone/>
            </a:pPr>
            <a:endParaRPr lang="sv-SE" dirty="0"/>
          </a:p>
        </p:txBody>
      </p:sp>
    </p:spTree>
    <p:extLst>
      <p:ext uri="{BB962C8B-B14F-4D97-AF65-F5344CB8AC3E}">
        <p14:creationId xmlns:p14="http://schemas.microsoft.com/office/powerpoint/2010/main" val="276354486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p:nvPr>
        </p:nvSpPr>
        <p:spPr>
          <a:xfrm>
            <a:off x="684000" y="2350800"/>
            <a:ext cx="7488237"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bildnummer 2"/>
          <p:cNvSpPr>
            <a:spLocks noGrp="1"/>
          </p:cNvSpPr>
          <p:nvPr>
            <p:ph type="sldNum" sz="quarter" idx="13"/>
          </p:nvPr>
        </p:nvSpPr>
        <p:spPr/>
        <p:txBody>
          <a:bodyPr/>
          <a:lstStyle>
            <a:lvl1pPr>
              <a:defRPr/>
            </a:lvl1pPr>
          </a:lstStyle>
          <a:p>
            <a:pPr>
              <a:defRPr/>
            </a:pPr>
            <a:fld id="{428B3893-5BF6-0A47-9F80-B4D4071FEEE3}" type="slidenum">
              <a:rPr lang="sv-SE"/>
              <a:pPr>
                <a:defRPr/>
              </a:pPr>
              <a:t>‹#›</a:t>
            </a:fld>
            <a:endParaRPr lang="sv-SE"/>
          </a:p>
        </p:txBody>
      </p:sp>
      <p:sp>
        <p:nvSpPr>
          <p:cNvPr id="5" name="Platshållare för sidfot 5"/>
          <p:cNvSpPr>
            <a:spLocks noGrp="1"/>
          </p:cNvSpPr>
          <p:nvPr>
            <p:ph type="ftr" sz="quarter" idx="14"/>
          </p:nvPr>
        </p:nvSpPr>
        <p:spPr/>
        <p:txBody>
          <a:bodyPr/>
          <a:lstStyle>
            <a:lvl1pPr>
              <a:defRPr/>
            </a:lvl1pPr>
          </a:lstStyle>
          <a:p>
            <a:pPr>
              <a:defRPr/>
            </a:pPr>
            <a:r>
              <a:rPr/>
              <a:t>ORGANISATIONSNAMN (ÄNDRA SIDHUVUD VIA FLIKEN INFOGA-SIDHUVUD/SIDFOT)</a:t>
            </a:r>
            <a:endParaRPr dirty="0"/>
          </a:p>
        </p:txBody>
      </p:sp>
    </p:spTree>
    <p:extLst>
      <p:ext uri="{BB962C8B-B14F-4D97-AF65-F5344CB8AC3E}">
        <p14:creationId xmlns:p14="http://schemas.microsoft.com/office/powerpoint/2010/main" val="538201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5" name="Platshållare för innehåll 2"/>
          <p:cNvSpPr>
            <a:spLocks noGrp="1"/>
          </p:cNvSpPr>
          <p:nvPr>
            <p:ph idx="1" hasCustomPrompt="1"/>
          </p:nvPr>
        </p:nvSpPr>
        <p:spPr>
          <a:xfrm>
            <a:off x="684000" y="2350800"/>
            <a:ext cx="7488000" cy="3816000"/>
          </a:xfrm>
          <a:prstGeom prst="rect">
            <a:avLst/>
          </a:prstGeom>
        </p:spPr>
        <p:txBody>
          <a:bodyPr vert="horz" lIns="0" tIns="0" rIns="0" bIns="0" rtlCol="0">
            <a:normAutofit/>
          </a:bodyPr>
          <a:lstStyle>
            <a:lvl1pPr marL="360363" indent="-360363">
              <a:buFont typeface="+mj-lt"/>
              <a:buAutoNum type="arabicPeriod"/>
              <a:defRPr lang="sv-SE" dirty="0" smtClean="0"/>
            </a:lvl1pPr>
            <a:lvl2pPr marL="648000" indent="-288000">
              <a:buFont typeface="+mj-lt"/>
              <a:buAutoNum type="alphaLcPeriod"/>
              <a:defRPr baseline="0"/>
            </a:lvl2pPr>
            <a:lvl3pPr marL="936000" indent="-288000">
              <a:buFont typeface="+mj-lt"/>
              <a:buAutoNum type="romanLcPeriod"/>
              <a:defRPr/>
            </a:lvl3pPr>
            <a:lvl4pPr marL="1224000" indent="-288000">
              <a:buSzPct val="90000"/>
              <a:buFont typeface="Helvetica" panose="020B0604020202020204" pitchFamily="34" charset="0"/>
              <a:buChar char="»"/>
              <a:defRPr/>
            </a:lvl4pPr>
            <a:lvl5pPr marL="1566900" indent="-342900">
              <a:buSzPct val="80000"/>
              <a:buFont typeface="+mj-lt"/>
              <a:buAutoNum type="arabicPeriod"/>
              <a:defRPr/>
            </a:lvl5pPr>
          </a:lstStyle>
          <a:p>
            <a:pPr lvl="0"/>
            <a:r>
              <a:rPr lang="sv-SE" dirty="0" smtClean="0"/>
              <a:t>Skriv in din text eller klicka på ikonerna nedan för att infoga objekt</a:t>
            </a:r>
          </a:p>
          <a:p>
            <a:pPr lvl="1"/>
            <a:r>
              <a:rPr lang="sv-SE" dirty="0" smtClean="0"/>
              <a:t>Nivå 2</a:t>
            </a:r>
          </a:p>
          <a:p>
            <a:pPr lvl="2"/>
            <a:r>
              <a:rPr lang="sv-SE" dirty="0" smtClean="0"/>
              <a:t>Nivå 3</a:t>
            </a:r>
          </a:p>
          <a:p>
            <a:pPr lvl="3"/>
            <a:r>
              <a:rPr lang="sv-SE" dirty="0" smtClean="0"/>
              <a:t>Nivå 4</a:t>
            </a:r>
          </a:p>
          <a:p>
            <a:pPr lvl="4"/>
            <a:r>
              <a:rPr lang="sv-SE" dirty="0" smtClean="0"/>
              <a:t>Nivå 5</a:t>
            </a:r>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217308823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två innehållsdelar">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3816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innehåll 3"/>
          <p:cNvSpPr>
            <a:spLocks noGrp="1"/>
          </p:cNvSpPr>
          <p:nvPr>
            <p:ph sz="quarter" idx="13" hasCustomPrompt="1"/>
          </p:nvPr>
        </p:nvSpPr>
        <p:spPr>
          <a:xfrm>
            <a:off x="4788448" y="2350800"/>
            <a:ext cx="3816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r>
              <a:rPr lang="sv-SE" smtClean="0"/>
              <a:t>ORGANISATIONSNAMN (ÄNDRA SIDHUVUD VIA FLIKEN INFOGA-SIDHUVUD/SIDFOT)</a:t>
            </a:r>
            <a:endParaRPr lang="sv-SE" dirty="0"/>
          </a:p>
        </p:txBody>
      </p:sp>
    </p:spTree>
    <p:extLst>
      <p:ext uri="{BB962C8B-B14F-4D97-AF65-F5344CB8AC3E}">
        <p14:creationId xmlns:p14="http://schemas.microsoft.com/office/powerpoint/2010/main" val="302062517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ch bild (alt 1)">
    <p:spTree>
      <p:nvGrpSpPr>
        <p:cNvPr id="1" name=""/>
        <p:cNvGrpSpPr/>
        <p:nvPr/>
      </p:nvGrpSpPr>
      <p:grpSpPr>
        <a:xfrm>
          <a:off x="0" y="0"/>
          <a:ext cx="0" cy="0"/>
          <a:chOff x="0" y="0"/>
          <a:chExt cx="0" cy="0"/>
        </a:xfrm>
      </p:grpSpPr>
      <p:sp>
        <p:nvSpPr>
          <p:cNvPr id="2" name="Rubrik 1"/>
          <p:cNvSpPr>
            <a:spLocks noGrp="1"/>
          </p:cNvSpPr>
          <p:nvPr>
            <p:ph type="title"/>
          </p:nvPr>
        </p:nvSpPr>
        <p:spPr>
          <a:xfrm>
            <a:off x="684000" y="1411200"/>
            <a:ext cx="5184000" cy="792163"/>
          </a:xfrm>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5184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5" name="Platshållare för bild 7"/>
          <p:cNvSpPr>
            <a:spLocks noGrp="1"/>
          </p:cNvSpPr>
          <p:nvPr>
            <p:ph type="pic" sz="quarter" idx="17" hasCustomPrompt="1"/>
          </p:nvPr>
        </p:nvSpPr>
        <p:spPr>
          <a:xfrm>
            <a:off x="6151919" y="-5736"/>
            <a:ext cx="2992081" cy="68637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5" name="Platshållare för sidfot 4"/>
          <p:cNvSpPr>
            <a:spLocks noGrp="1"/>
          </p:cNvSpPr>
          <p:nvPr>
            <p:ph type="ftr" sz="quarter" idx="19"/>
          </p:nvPr>
        </p:nvSpPr>
        <p:spPr>
          <a:xfrm>
            <a:off x="6372000" y="222935"/>
            <a:ext cx="2520000" cy="460800"/>
          </a:xfrm>
        </p:spPr>
        <p:txBody>
          <a:bodyPr vert="horz" lIns="0" tIns="0" rIns="0" bIns="0" rtlCol="0" anchor="t" anchorCtr="0">
            <a:noAutofit/>
          </a:bodyPr>
          <a:lstStyle>
            <a:lvl1pPr algn="r">
              <a:lnSpc>
                <a:spcPct val="100000"/>
              </a:lnSpc>
              <a:defRPr lang="sv-SE" sz="1100"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9"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Tree>
    <p:extLst>
      <p:ext uri="{BB962C8B-B14F-4D97-AF65-F5344CB8AC3E}">
        <p14:creationId xmlns:p14="http://schemas.microsoft.com/office/powerpoint/2010/main" val="40367515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ch bild (alt 2)">
    <p:spTree>
      <p:nvGrpSpPr>
        <p:cNvPr id="1" name=""/>
        <p:cNvGrpSpPr/>
        <p:nvPr/>
      </p:nvGrpSpPr>
      <p:grpSpPr>
        <a:xfrm>
          <a:off x="0" y="0"/>
          <a:ext cx="0" cy="0"/>
          <a:chOff x="0" y="0"/>
          <a:chExt cx="0" cy="0"/>
        </a:xfrm>
      </p:grpSpPr>
      <p:sp>
        <p:nvSpPr>
          <p:cNvPr id="3" name="Rubrik 2"/>
          <p:cNvSpPr>
            <a:spLocks noGrp="1"/>
          </p:cNvSpPr>
          <p:nvPr>
            <p:ph type="title"/>
          </p:nvPr>
        </p:nvSpPr>
        <p:spPr>
          <a:xfrm>
            <a:off x="684000" y="1411200"/>
            <a:ext cx="3672000" cy="792163"/>
          </a:xfrm>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367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5" name="Platshållare för bild 7"/>
          <p:cNvSpPr>
            <a:spLocks noGrp="1"/>
          </p:cNvSpPr>
          <p:nvPr>
            <p:ph type="pic" sz="quarter" idx="17" hasCustomPrompt="1"/>
          </p:nvPr>
        </p:nvSpPr>
        <p:spPr>
          <a:xfrm>
            <a:off x="4571999" y="-5736"/>
            <a:ext cx="4572001" cy="6863736"/>
          </a:xfrm>
          <a:prstGeom prst="rect">
            <a:avLst/>
          </a:prstGeom>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19"/>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9"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Tree>
    <p:extLst>
      <p:ext uri="{BB962C8B-B14F-4D97-AF65-F5344CB8AC3E}">
        <p14:creationId xmlns:p14="http://schemas.microsoft.com/office/powerpoint/2010/main" val="185787724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två bilder">
    <p:spTree>
      <p:nvGrpSpPr>
        <p:cNvPr id="1" name=""/>
        <p:cNvGrpSpPr/>
        <p:nvPr/>
      </p:nvGrpSpPr>
      <p:grpSpPr>
        <a:xfrm>
          <a:off x="0" y="0"/>
          <a:ext cx="0" cy="0"/>
          <a:chOff x="0" y="0"/>
          <a:chExt cx="0" cy="0"/>
        </a:xfrm>
      </p:grpSpPr>
      <p:sp>
        <p:nvSpPr>
          <p:cNvPr id="5" name="Rubrik 4"/>
          <p:cNvSpPr>
            <a:spLocks noGrp="1"/>
          </p:cNvSpPr>
          <p:nvPr>
            <p:ph type="title"/>
          </p:nvPr>
        </p:nvSpPr>
        <p:spPr>
          <a:xfrm>
            <a:off x="684000" y="1411200"/>
            <a:ext cx="5112000" cy="792163"/>
          </a:xfrm>
        </p:spPr>
        <p:txBody>
          <a:bodyPr/>
          <a:lstStyle/>
          <a:p>
            <a:r>
              <a:rPr lang="sv-SE" smtClean="0"/>
              <a:t>Klicka här för att ändra format</a:t>
            </a:r>
            <a:endParaRPr lang="sv-SE" dirty="0"/>
          </a:p>
        </p:txBody>
      </p:sp>
      <p:sp>
        <p:nvSpPr>
          <p:cNvPr id="8" name="Platshållare för innehåll 2"/>
          <p:cNvSpPr>
            <a:spLocks noGrp="1"/>
          </p:cNvSpPr>
          <p:nvPr>
            <p:ph sz="quarter" idx="12" hasCustomPrompt="1"/>
          </p:nvPr>
        </p:nvSpPr>
        <p:spPr>
          <a:xfrm>
            <a:off x="684000" y="2350800"/>
            <a:ext cx="511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Platshållare för bild 7"/>
          <p:cNvSpPr>
            <a:spLocks noGrp="1"/>
          </p:cNvSpPr>
          <p:nvPr>
            <p:ph type="pic" sz="quarter" idx="17" hasCustomPrompt="1"/>
          </p:nvPr>
        </p:nvSpPr>
        <p:spPr>
          <a:xfrm>
            <a:off x="6149835" y="-5736"/>
            <a:ext cx="2992081" cy="33966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0" name="Platshållare för bild 7"/>
          <p:cNvSpPr>
            <a:spLocks noGrp="1"/>
          </p:cNvSpPr>
          <p:nvPr>
            <p:ph type="pic" sz="quarter" idx="20" hasCustomPrompt="1"/>
          </p:nvPr>
        </p:nvSpPr>
        <p:spPr>
          <a:xfrm>
            <a:off x="6149835" y="3477884"/>
            <a:ext cx="2992081" cy="33966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1"/>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12"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Tree>
    <p:extLst>
      <p:ext uri="{BB962C8B-B14F-4D97-AF65-F5344CB8AC3E}">
        <p14:creationId xmlns:p14="http://schemas.microsoft.com/office/powerpoint/2010/main" val="4425785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tre bilder">
    <p:spTree>
      <p:nvGrpSpPr>
        <p:cNvPr id="1" name=""/>
        <p:cNvGrpSpPr/>
        <p:nvPr/>
      </p:nvGrpSpPr>
      <p:grpSpPr>
        <a:xfrm>
          <a:off x="0" y="0"/>
          <a:ext cx="0" cy="0"/>
          <a:chOff x="0" y="0"/>
          <a:chExt cx="0" cy="0"/>
        </a:xfrm>
      </p:grpSpPr>
      <p:sp>
        <p:nvSpPr>
          <p:cNvPr id="3" name="Rubrik 2"/>
          <p:cNvSpPr>
            <a:spLocks noGrp="1"/>
          </p:cNvSpPr>
          <p:nvPr>
            <p:ph type="title"/>
          </p:nvPr>
        </p:nvSpPr>
        <p:spPr>
          <a:xfrm>
            <a:off x="684000" y="1411200"/>
            <a:ext cx="5112000" cy="792163"/>
          </a:xfrm>
        </p:spPr>
        <p:txBody>
          <a:bodyPr/>
          <a:lstStyle/>
          <a:p>
            <a:r>
              <a:rPr lang="sv-SE" smtClean="0"/>
              <a:t>Klicka här för att ändra format</a:t>
            </a:r>
            <a:endParaRPr lang="sv-SE" dirty="0"/>
          </a:p>
        </p:txBody>
      </p:sp>
      <p:sp>
        <p:nvSpPr>
          <p:cNvPr id="9" name="Platshållare för innehåll 2"/>
          <p:cNvSpPr>
            <a:spLocks noGrp="1"/>
          </p:cNvSpPr>
          <p:nvPr>
            <p:ph sz="quarter" idx="12" hasCustomPrompt="1"/>
          </p:nvPr>
        </p:nvSpPr>
        <p:spPr>
          <a:xfrm>
            <a:off x="684000" y="2350800"/>
            <a:ext cx="511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bild 7"/>
          <p:cNvSpPr>
            <a:spLocks noGrp="1"/>
          </p:cNvSpPr>
          <p:nvPr>
            <p:ph type="pic" sz="quarter" idx="17" hasCustomPrompt="1"/>
          </p:nvPr>
        </p:nvSpPr>
        <p:spPr>
          <a:xfrm>
            <a:off x="6151919" y="0"/>
            <a:ext cx="2992081" cy="2237175"/>
          </a:xfrm>
          <a:prstGeom prst="rect">
            <a:avLst/>
          </a:prstGeom>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6" name="Platshållare för bild 7"/>
          <p:cNvSpPr>
            <a:spLocks noGrp="1"/>
          </p:cNvSpPr>
          <p:nvPr>
            <p:ph type="pic" sz="quarter" idx="21" hasCustomPrompt="1"/>
          </p:nvPr>
        </p:nvSpPr>
        <p:spPr>
          <a:xfrm>
            <a:off x="6151919" y="4620825"/>
            <a:ext cx="2992081" cy="2237175"/>
          </a:xfrm>
          <a:prstGeom prst="rect">
            <a:avLst/>
          </a:prstGeom>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7" name="Platshållare för bild 7"/>
          <p:cNvSpPr>
            <a:spLocks noGrp="1"/>
          </p:cNvSpPr>
          <p:nvPr>
            <p:ph type="pic" sz="quarter" idx="22" hasCustomPrompt="1"/>
          </p:nvPr>
        </p:nvSpPr>
        <p:spPr>
          <a:xfrm>
            <a:off x="6151919" y="2310412"/>
            <a:ext cx="2992081" cy="2237175"/>
          </a:xfrm>
          <a:prstGeom prst="rect">
            <a:avLst/>
          </a:prstGeom>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2" name="Platshållare för sidfot 1"/>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Tree>
    <p:extLst>
      <p:ext uri="{BB962C8B-B14F-4D97-AF65-F5344CB8AC3E}">
        <p14:creationId xmlns:p14="http://schemas.microsoft.com/office/powerpoint/2010/main" val="243319101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 bild">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1" y="-27384"/>
            <a:ext cx="9144000" cy="6885384"/>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
        <p:nvSpPr>
          <p:cNvPr id="2" name="Platshållare för sidfot 1"/>
          <p:cNvSpPr>
            <a:spLocks noGrp="1"/>
          </p:cNvSpPr>
          <p:nvPr>
            <p:ph type="ftr" sz="quarter" idx="18"/>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r>
              <a:rPr lang="sv-SE" smtClean="0"/>
              <a:t>ORGANISATIONSNAMN (ÄNDRA SIDHUVUD VIA FLIKEN INFOGA-SIDHUVUD/SIDFOT)</a:t>
            </a:r>
            <a:endParaRPr lang="sv-SE" dirty="0"/>
          </a:p>
        </p:txBody>
      </p:sp>
      <p:sp>
        <p:nvSpPr>
          <p:cNvPr id="7"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a:t>
            </a:fld>
            <a:endParaRPr lang="sv-SE" dirty="0"/>
          </a:p>
        </p:txBody>
      </p:sp>
    </p:spTree>
    <p:extLst>
      <p:ext uri="{BB962C8B-B14F-4D97-AF65-F5344CB8AC3E}">
        <p14:creationId xmlns:p14="http://schemas.microsoft.com/office/powerpoint/2010/main" val="228313073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Platshållare för bild 7"/>
          <p:cNvSpPr txBox="1">
            <a:spLocks/>
          </p:cNvSpPr>
          <p:nvPr/>
        </p:nvSpPr>
        <p:spPr>
          <a:xfrm>
            <a:off x="676158" y="-5159"/>
            <a:ext cx="953010" cy="970359"/>
          </a:xfrm>
          <a:prstGeom prst="rect">
            <a:avLst/>
          </a:prstGeom>
          <a:blipFill rotWithShape="1">
            <a:blip r:embed="rId19"/>
            <a:stretch>
              <a:fillRect/>
            </a:stretch>
          </a:blipFill>
        </p:spPr>
        <p:txBody>
          <a:bodyPr>
            <a:normAutofit/>
          </a:bodyPr>
          <a:lstStyle>
            <a:lvl1pPr marL="0" indent="0" algn="l" defTabSz="457200" rtl="0" eaLnBrk="1" fontAlgn="base" hangingPunct="1">
              <a:lnSpc>
                <a:spcPct val="110000"/>
              </a:lnSpc>
              <a:spcBef>
                <a:spcPts val="800"/>
              </a:spcBef>
              <a:spcAft>
                <a:spcPct val="0"/>
              </a:spcAft>
              <a:buFont typeface="Arial" charset="0"/>
              <a:buNone/>
              <a:defRPr lang="sv-SE" sz="2000" kern="120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smtClean="0"/>
              <a:t> </a:t>
            </a:r>
            <a:endParaRPr lang="sv-SE" dirty="0"/>
          </a:p>
        </p:txBody>
      </p:sp>
      <p:sp>
        <p:nvSpPr>
          <p:cNvPr id="1027" name="Platshållare för rubrik 1"/>
          <p:cNvSpPr>
            <a:spLocks noGrp="1"/>
          </p:cNvSpPr>
          <p:nvPr>
            <p:ph type="title"/>
          </p:nvPr>
        </p:nvSpPr>
        <p:spPr bwMode="auto">
          <a:xfrm>
            <a:off x="684000" y="1411200"/>
            <a:ext cx="7920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endParaRPr lang="sv-SE" dirty="0"/>
          </a:p>
        </p:txBody>
      </p:sp>
      <p:sp>
        <p:nvSpPr>
          <p:cNvPr id="3" name="Platshållare för bildnummer 2"/>
          <p:cNvSpPr>
            <a:spLocks noGrp="1"/>
          </p:cNvSpPr>
          <p:nvPr>
            <p:ph type="sldNum" sz="quarter" idx="4"/>
          </p:nvPr>
        </p:nvSpPr>
        <p:spPr>
          <a:xfrm>
            <a:off x="8027750" y="6407151"/>
            <a:ext cx="576698" cy="241300"/>
          </a:xfrm>
          <a:prstGeom prst="rect">
            <a:avLst/>
          </a:prstGeom>
        </p:spPr>
        <p:txBody>
          <a:bodyPr vert="horz" lIns="0" tIns="0" rIns="0" bIns="0" rtlCol="0" anchor="ctr"/>
          <a:lstStyle>
            <a:lvl1pPr algn="r">
              <a:defRPr sz="1200">
                <a:solidFill>
                  <a:schemeClr val="tx1">
                    <a:tint val="75000"/>
                  </a:schemeClr>
                </a:solidFill>
              </a:defRPr>
            </a:lvl1pPr>
          </a:lstStyle>
          <a:p>
            <a:pPr>
              <a:defRPr/>
            </a:pPr>
            <a:fld id="{9426A61E-93B8-384D-8975-0A89DB09A550}" type="slidenum">
              <a:rPr lang="sv-SE"/>
              <a:pPr>
                <a:defRPr/>
              </a:pPr>
              <a:t>‹#›</a:t>
            </a:fld>
            <a:endParaRPr lang="sv-SE"/>
          </a:p>
        </p:txBody>
      </p:sp>
      <p:sp>
        <p:nvSpPr>
          <p:cNvPr id="4" name="Platshållare för text 3"/>
          <p:cNvSpPr>
            <a:spLocks noGrp="1"/>
          </p:cNvSpPr>
          <p:nvPr>
            <p:ph type="body" idx="1"/>
          </p:nvPr>
        </p:nvSpPr>
        <p:spPr>
          <a:xfrm>
            <a:off x="684000" y="2350800"/>
            <a:ext cx="7488000" cy="3888000"/>
          </a:xfrm>
          <a:prstGeom prst="rect">
            <a:avLst/>
          </a:prstGeom>
        </p:spPr>
        <p:txBody>
          <a:bodyPr vert="horz" lIns="0" tIns="0" rIns="0" bIns="0" rtlCol="0">
            <a:normAutofit/>
          </a:bodyPr>
          <a:lstStyle/>
          <a:p>
            <a:pPr marL="216000" lvl="0" indent="-216000"/>
            <a:r>
              <a:rPr lang="sv-SE" dirty="0" smtClean="0"/>
              <a:t>Klicka här för att ändra format på bakgrundstexten</a:t>
            </a:r>
          </a:p>
          <a:p>
            <a:pPr marL="432000" lvl="1" indent="-216000">
              <a:buFont typeface="Arial" panose="020B0604020202020204" pitchFamily="34" charset="0"/>
            </a:pPr>
            <a:r>
              <a:rPr lang="sv-SE" dirty="0" smtClean="0"/>
              <a:t>Nivå två</a:t>
            </a:r>
          </a:p>
          <a:p>
            <a:pPr marL="648000" lvl="2" indent="-216000"/>
            <a:r>
              <a:rPr lang="sv-SE" dirty="0" smtClean="0"/>
              <a:t>Nivå tre</a:t>
            </a:r>
          </a:p>
          <a:p>
            <a:pPr marL="864000" lvl="3" indent="-216000"/>
            <a:r>
              <a:rPr lang="sv-SE" dirty="0" smtClean="0"/>
              <a:t>Nivå fyra</a:t>
            </a:r>
          </a:p>
          <a:p>
            <a:pPr marL="1080000" lvl="4" indent="-216000"/>
            <a:r>
              <a:rPr lang="sv-SE" dirty="0" smtClean="0"/>
              <a:t>Nivå fem</a:t>
            </a:r>
          </a:p>
        </p:txBody>
      </p:sp>
      <p:sp>
        <p:nvSpPr>
          <p:cNvPr id="6" name="Platshållare för sidfot 5"/>
          <p:cNvSpPr>
            <a:spLocks noGrp="1"/>
          </p:cNvSpPr>
          <p:nvPr>
            <p:ph type="ftr" sz="quarter" idx="3"/>
          </p:nvPr>
        </p:nvSpPr>
        <p:spPr>
          <a:xfrm>
            <a:off x="6372000" y="222935"/>
            <a:ext cx="2520000" cy="460800"/>
          </a:xfrm>
          <a:prstGeom prst="rect">
            <a:avLst/>
          </a:prstGeom>
        </p:spPr>
        <p:txBody>
          <a:bodyPr lIns="0" tIns="0" rIns="0" bIns="0" anchor="t" anchorCtr="0">
            <a:noAutofit/>
          </a:bodyPr>
          <a:lstStyle>
            <a:lvl1pPr>
              <a:lnSpc>
                <a:spcPct val="100000"/>
              </a:lnSpc>
              <a:defRPr lang="sv-SE" sz="1100" b="1" i="0" cap="all" baseline="0">
                <a:solidFill>
                  <a:schemeClr val="tx1">
                    <a:lumMod val="85000"/>
                    <a:lumOff val="15000"/>
                  </a:schemeClr>
                </a:solidFill>
                <a:latin typeface="Arial Narrow"/>
                <a:ea typeface="ＭＳ Ｐゴシック" pitchFamily="-65" charset="-128"/>
              </a:defRPr>
            </a:lvl1pPr>
          </a:lstStyle>
          <a:p>
            <a:pPr algn="r" eaLnBrk="0" hangingPunct="0">
              <a:spcBef>
                <a:spcPts val="0"/>
              </a:spcBef>
              <a:buFont typeface="Arial" charset="0"/>
              <a:buNone/>
            </a:pPr>
            <a:r>
              <a:rPr lang="sv-SE" smtClean="0"/>
              <a:t>ORGANISATIONSNAMN (ÄNDRA SIDHUVUD VIA FLIKEN INFOGA-SIDHUVUD/SIDFOT)</a:t>
            </a:r>
            <a:endParaRPr lang="sv-SE" dirty="0"/>
          </a:p>
        </p:txBody>
      </p:sp>
    </p:spTree>
  </p:cSld>
  <p:clrMap bg1="lt1" tx1="dk1" bg2="lt2" tx2="dk2" accent1="accent1" accent2="accent2" accent3="accent3" accent4="accent4" accent5="accent5" accent6="accent6" hlink="hlink" folHlink="folHlink"/>
  <p:sldLayoutIdLst>
    <p:sldLayoutId id="2147483896" r:id="rId1"/>
    <p:sldLayoutId id="2147483933" r:id="rId2"/>
    <p:sldLayoutId id="2147483932" r:id="rId3"/>
    <p:sldLayoutId id="2147483905" r:id="rId4"/>
    <p:sldLayoutId id="2147483883" r:id="rId5"/>
    <p:sldLayoutId id="2147483887" r:id="rId6"/>
    <p:sldLayoutId id="2147483884" r:id="rId7"/>
    <p:sldLayoutId id="2147483886" r:id="rId8"/>
    <p:sldLayoutId id="2147483890" r:id="rId9"/>
    <p:sldLayoutId id="2147483891" r:id="rId10"/>
    <p:sldLayoutId id="2147483892" r:id="rId11"/>
    <p:sldLayoutId id="2147483893" r:id="rId12"/>
    <p:sldLayoutId id="2147483894" r:id="rId13"/>
    <p:sldLayoutId id="2147483931" r:id="rId14"/>
    <p:sldLayoutId id="2147483895" r:id="rId15"/>
    <p:sldLayoutId id="2147483935" r:id="rId16"/>
    <p:sldLayoutId id="2147483936" r:id="rId17"/>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hf sldNum="0" hdr="0" dt="0"/>
  <p:txStyles>
    <p:titleStyle>
      <a:lvl1pPr algn="l" defTabSz="457200" rtl="0" eaLnBrk="1" fontAlgn="base" hangingPunct="1">
        <a:lnSpc>
          <a:spcPct val="90000"/>
        </a:lnSpc>
        <a:spcBef>
          <a:spcPct val="0"/>
        </a:spcBef>
        <a:spcAft>
          <a:spcPct val="0"/>
        </a:spcAft>
        <a:defRPr sz="3300" b="1" i="0" kern="1200">
          <a:solidFill>
            <a:schemeClr val="tx1"/>
          </a:solidFill>
          <a:latin typeface="Arial Narrow"/>
          <a:ea typeface="ＭＳ Ｐゴシック" pitchFamily="-65" charset="-128"/>
          <a:cs typeface="ＭＳ Ｐゴシック" charset="0"/>
        </a:defRPr>
      </a:lvl1pPr>
      <a:lvl2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1" fontAlgn="base" hangingPunct="1">
        <a:lnSpc>
          <a:spcPct val="110000"/>
        </a:lnSpc>
        <a:spcBef>
          <a:spcPts val="800"/>
        </a:spcBef>
        <a:spcAft>
          <a:spcPct val="0"/>
        </a:spcAft>
        <a:buFont typeface="Arial" charset="0"/>
        <a:buChar char="•"/>
        <a:defRPr lang="sv-SE" sz="2000" kern="1200" dirty="0" smtClean="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 pos="2880">
          <p15:clr>
            <a:srgbClr val="F26B43"/>
          </p15:clr>
        </p15:guide>
        <p15:guide id="5" orient="horz" pos="2160">
          <p15:clr>
            <a:srgbClr val="F26B43"/>
          </p15:clr>
        </p15:guide>
        <p15:guide id="6" orient="horz" pos="415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Platshållare för rubrik 1"/>
          <p:cNvSpPr>
            <a:spLocks noGrp="1"/>
          </p:cNvSpPr>
          <p:nvPr>
            <p:ph type="title"/>
          </p:nvPr>
        </p:nvSpPr>
        <p:spPr bwMode="auto">
          <a:xfrm>
            <a:off x="539750" y="1411200"/>
            <a:ext cx="80645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endParaRPr lang="sv-SE" dirty="0"/>
          </a:p>
        </p:txBody>
      </p:sp>
      <p:sp>
        <p:nvSpPr>
          <p:cNvPr id="3" name="Platshållare för bildnummer 2"/>
          <p:cNvSpPr>
            <a:spLocks noGrp="1"/>
          </p:cNvSpPr>
          <p:nvPr>
            <p:ph type="sldNum" sz="quarter" idx="4"/>
          </p:nvPr>
        </p:nvSpPr>
        <p:spPr>
          <a:xfrm>
            <a:off x="8027750" y="6407151"/>
            <a:ext cx="576698" cy="241300"/>
          </a:xfrm>
          <a:prstGeom prst="rect">
            <a:avLst/>
          </a:prstGeom>
        </p:spPr>
        <p:txBody>
          <a:bodyPr vert="horz" lIns="0" tIns="0" rIns="0" bIns="0" rtlCol="0" anchor="ctr"/>
          <a:lstStyle>
            <a:lvl1pPr algn="r">
              <a:defRPr sz="1200">
                <a:solidFill>
                  <a:schemeClr val="tx1">
                    <a:tint val="75000"/>
                  </a:schemeClr>
                </a:solidFill>
              </a:defRPr>
            </a:lvl1pPr>
          </a:lstStyle>
          <a:p>
            <a:pPr>
              <a:defRPr/>
            </a:pPr>
            <a:fld id="{9426A61E-93B8-384D-8975-0A89DB09A550}" type="slidenum">
              <a:rPr lang="sv-SE"/>
              <a:pPr>
                <a:defRPr/>
              </a:pPr>
              <a:t>‹#›</a:t>
            </a:fld>
            <a:endParaRPr lang="sv-SE"/>
          </a:p>
        </p:txBody>
      </p:sp>
      <p:sp>
        <p:nvSpPr>
          <p:cNvPr id="4" name="Platshållare för text 3"/>
          <p:cNvSpPr>
            <a:spLocks noGrp="1"/>
          </p:cNvSpPr>
          <p:nvPr>
            <p:ph type="body" idx="1"/>
          </p:nvPr>
        </p:nvSpPr>
        <p:spPr>
          <a:xfrm>
            <a:off x="539750" y="2350800"/>
            <a:ext cx="7488000" cy="3888000"/>
          </a:xfrm>
          <a:prstGeom prst="rect">
            <a:avLst/>
          </a:prstGeom>
        </p:spPr>
        <p:txBody>
          <a:bodyPr vert="horz" lIns="0" tIns="0" rIns="0" bIns="0" rtlCol="0">
            <a:normAutofit/>
          </a:bodyPr>
          <a:lstStyle/>
          <a:p>
            <a:pPr marL="216000" lvl="0" indent="-216000" eaLnBrk="1" hangingPunct="1"/>
            <a:r>
              <a:rPr lang="sv-SE" dirty="0" smtClean="0"/>
              <a:t>Klicka här för att ändra format på bakgrundstexten</a:t>
            </a:r>
          </a:p>
          <a:p>
            <a:pPr marL="432000" lvl="1" indent="-216000" algn="l" defTabSz="457200" rtl="0" eaLnBrk="1" fontAlgn="base" hangingPunct="1">
              <a:lnSpc>
                <a:spcPct val="110000"/>
              </a:lnSpc>
              <a:spcBef>
                <a:spcPts val="200"/>
              </a:spcBef>
              <a:spcAft>
                <a:spcPct val="0"/>
              </a:spcAft>
              <a:buFont typeface="Arial" panose="020B0604020202020204" pitchFamily="34" charset="0"/>
              <a:buChar char="–"/>
            </a:pPr>
            <a:r>
              <a:rPr lang="sv-SE" dirty="0" smtClean="0"/>
              <a:t>Nivå två</a:t>
            </a:r>
          </a:p>
          <a:p>
            <a:pPr marL="648000" lvl="2" indent="-216000" eaLnBrk="1" hangingPunct="1"/>
            <a:r>
              <a:rPr lang="sv-SE" dirty="0" smtClean="0"/>
              <a:t>Nivå tre</a:t>
            </a:r>
          </a:p>
          <a:p>
            <a:pPr marL="864000" lvl="3" indent="-216000" eaLnBrk="1" hangingPunct="1">
              <a:spcBef>
                <a:spcPts val="0"/>
              </a:spcBef>
            </a:pPr>
            <a:r>
              <a:rPr lang="sv-SE" dirty="0" smtClean="0"/>
              <a:t>Nivå fyra</a:t>
            </a:r>
          </a:p>
          <a:p>
            <a:pPr marL="1080000" lvl="4" indent="-216000" algn="l" defTabSz="457200" rtl="0" eaLnBrk="1" fontAlgn="base" hangingPunct="1">
              <a:spcBef>
                <a:spcPts val="0"/>
              </a:spcBef>
              <a:spcAft>
                <a:spcPct val="0"/>
              </a:spcAft>
              <a:buFont typeface="Arial" panose="020B0604020202020204" pitchFamily="34" charset="0"/>
              <a:buChar char="–"/>
            </a:pPr>
            <a:r>
              <a:rPr lang="sv-SE" dirty="0" smtClean="0"/>
              <a:t>Nivå fem</a:t>
            </a:r>
            <a:endParaRPr lang="sv-SE" dirty="0"/>
          </a:p>
        </p:txBody>
      </p:sp>
      <p:sp>
        <p:nvSpPr>
          <p:cNvPr id="6" name="Platshållare för sidfot 5"/>
          <p:cNvSpPr>
            <a:spLocks noGrp="1"/>
          </p:cNvSpPr>
          <p:nvPr>
            <p:ph type="ftr" sz="quarter" idx="3"/>
          </p:nvPr>
        </p:nvSpPr>
        <p:spPr>
          <a:xfrm>
            <a:off x="6372000" y="222935"/>
            <a:ext cx="2520000" cy="460800"/>
          </a:xfrm>
          <a:prstGeom prst="rect">
            <a:avLst/>
          </a:prstGeom>
        </p:spPr>
        <p:txBody>
          <a:bodyPr lIns="0" tIns="0" rIns="0" bIns="0" anchor="t" anchorCtr="0">
            <a:noAutofit/>
          </a:bodyPr>
          <a:lstStyle>
            <a:lvl1pPr>
              <a:lnSpc>
                <a:spcPct val="100000"/>
              </a:lnSpc>
              <a:defRPr lang="sv-SE" sz="1100" b="1" i="0" cap="all" baseline="0">
                <a:solidFill>
                  <a:schemeClr val="tx1">
                    <a:lumMod val="85000"/>
                    <a:lumOff val="15000"/>
                  </a:schemeClr>
                </a:solidFill>
                <a:latin typeface="Arial Narrow"/>
                <a:ea typeface="ＭＳ Ｐゴシック" pitchFamily="-65" charset="-128"/>
              </a:defRPr>
            </a:lvl1pPr>
          </a:lstStyle>
          <a:p>
            <a:pPr algn="r" eaLnBrk="0" hangingPunct="0">
              <a:spcBef>
                <a:spcPts val="0"/>
              </a:spcBef>
              <a:buFont typeface="Arial" charset="0"/>
              <a:buNone/>
            </a:pPr>
            <a:r>
              <a:rPr lang="sv-SE" smtClean="0"/>
              <a:t>ORGANISATIONSNAMN (ÄNDRA SIDHUVUD VIA FLIKEN INFOGA-SIDHUVUD/SIDFOT)</a:t>
            </a:r>
            <a:endParaRPr lang="sv-SE" dirty="0"/>
          </a:p>
        </p:txBody>
      </p:sp>
      <p:sp>
        <p:nvSpPr>
          <p:cNvPr id="2" name="Platshållare för datum 1"/>
          <p:cNvSpPr>
            <a:spLocks noGrp="1"/>
          </p:cNvSpPr>
          <p:nvPr>
            <p:ph type="dt" sz="half" idx="2"/>
          </p:nvPr>
        </p:nvSpPr>
        <p:spPr>
          <a:xfrm>
            <a:off x="3543300" y="6407251"/>
            <a:ext cx="2057400" cy="2412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10" name="Platshållare för bild 7"/>
          <p:cNvSpPr txBox="1">
            <a:spLocks/>
          </p:cNvSpPr>
          <p:nvPr/>
        </p:nvSpPr>
        <p:spPr>
          <a:xfrm>
            <a:off x="676158" y="-5159"/>
            <a:ext cx="953010" cy="970359"/>
          </a:xfrm>
          <a:prstGeom prst="rect">
            <a:avLst/>
          </a:prstGeom>
          <a:blipFill rotWithShape="1">
            <a:blip r:embed="rId8"/>
            <a:stretch>
              <a:fillRect/>
            </a:stretch>
          </a:blipFill>
        </p:spPr>
        <p:txBody>
          <a:bodyPr>
            <a:normAutofit/>
          </a:bodyPr>
          <a:lstStyle>
            <a:lvl1pPr marL="0" indent="0" algn="l" defTabSz="457200" rtl="0" eaLnBrk="1" fontAlgn="base" hangingPunct="1">
              <a:lnSpc>
                <a:spcPct val="110000"/>
              </a:lnSpc>
              <a:spcBef>
                <a:spcPts val="800"/>
              </a:spcBef>
              <a:spcAft>
                <a:spcPct val="0"/>
              </a:spcAft>
              <a:buFont typeface="Arial" charset="0"/>
              <a:buNone/>
              <a:defRPr lang="sv-SE" sz="2000" kern="120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smtClean="0"/>
              <a:t> </a:t>
            </a:r>
            <a:endParaRPr lang="sv-SE" dirty="0"/>
          </a:p>
        </p:txBody>
      </p:sp>
    </p:spTree>
    <p:extLst>
      <p:ext uri="{BB962C8B-B14F-4D97-AF65-F5344CB8AC3E}">
        <p14:creationId xmlns:p14="http://schemas.microsoft.com/office/powerpoint/2010/main" val="1180328098"/>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4" r:id="rId6"/>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hf sldNum="0" hdr="0" dt="0"/>
  <p:txStyles>
    <p:titleStyle>
      <a:lvl1pPr algn="l" defTabSz="457200" rtl="0" eaLnBrk="0" fontAlgn="base" hangingPunct="0">
        <a:lnSpc>
          <a:spcPct val="90000"/>
        </a:lnSpc>
        <a:spcBef>
          <a:spcPct val="0"/>
        </a:spcBef>
        <a:spcAft>
          <a:spcPct val="0"/>
        </a:spcAft>
        <a:defRPr sz="3000" b="1" i="0" kern="1200">
          <a:solidFill>
            <a:schemeClr val="tx1"/>
          </a:solidFill>
          <a:latin typeface="Arial Narrow"/>
          <a:ea typeface="ＭＳ Ｐゴシック" pitchFamily="-65" charset="-128"/>
          <a:cs typeface="ＭＳ Ｐゴシック" charset="0"/>
        </a:defRPr>
      </a:lvl1pPr>
      <a:lvl2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fontAlgn="base">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fontAlgn="base">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fontAlgn="base">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fontAlgn="base">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0" fontAlgn="base" hangingPunct="0">
        <a:lnSpc>
          <a:spcPct val="110000"/>
        </a:lnSpc>
        <a:spcBef>
          <a:spcPts val="800"/>
        </a:spcBef>
        <a:spcAft>
          <a:spcPct val="0"/>
        </a:spcAft>
        <a:buFont typeface="Arial" charset="0"/>
        <a:buChar char="•"/>
        <a:defRPr lang="sv-SE" sz="2000" kern="1200" dirty="0" smtClean="0">
          <a:solidFill>
            <a:srgbClr val="262626"/>
          </a:solidFill>
          <a:latin typeface="Arial"/>
          <a:ea typeface="ＭＳ Ｐゴシック" pitchFamily="-65" charset="-128"/>
          <a:cs typeface="ＭＳ Ｐゴシック" charset="0"/>
        </a:defRPr>
      </a:lvl1pPr>
      <a:lvl2pPr marL="501750" indent="-285750" algn="l" defTabSz="457200" rtl="0" eaLnBrk="0" fontAlgn="base" hangingPunct="0">
        <a:lnSpc>
          <a:spcPct val="110000"/>
        </a:lnSpc>
        <a:spcBef>
          <a:spcPts val="200"/>
        </a:spcBef>
        <a:spcAft>
          <a:spcPct val="0"/>
        </a:spcAft>
        <a:buFont typeface="Arial"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0" fontAlgn="base" hangingPunct="0">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0" fontAlgn="base" hangingPunct="0">
        <a:spcBef>
          <a:spcPct val="2000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0" fontAlgn="base" hangingPunct="0">
        <a:spcBef>
          <a:spcPct val="20000"/>
        </a:spcBef>
        <a:spcAft>
          <a:spcPct val="0"/>
        </a:spcAft>
        <a:buFont typeface="Arial" charset="0"/>
        <a:buChar char="»"/>
        <a:defRPr lang="sv-SE" sz="1700" kern="1200" dirty="0">
          <a:solidFill>
            <a:schemeClr val="tx1">
              <a:lumMod val="85000"/>
              <a:lumOff val="15000"/>
            </a:schemeClr>
          </a:solidFill>
          <a:latin typeface="Helvetica"/>
          <a:ea typeface="Helvetica"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 pos="2880" userDrawn="1">
          <p15:clr>
            <a:srgbClr val="F26B43"/>
          </p15:clr>
        </p15:guide>
        <p15:guide id="6"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joanna.giota@ped.gu.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66471" y="1412776"/>
            <a:ext cx="7920000" cy="4824536"/>
          </a:xfrm>
        </p:spPr>
        <p:txBody>
          <a:bodyPr/>
          <a:lstStyle/>
          <a:p>
            <a:pPr algn="ctr"/>
            <a:r>
              <a:rPr lang="sv-SE" sz="3200" cap="none" dirty="0" smtClean="0"/>
              <a:t/>
            </a:r>
            <a:br>
              <a:rPr lang="sv-SE" sz="3200" cap="none" dirty="0" smtClean="0"/>
            </a:br>
            <a:r>
              <a:rPr lang="sv-SE" sz="3200" cap="none" dirty="0" smtClean="0"/>
              <a:t/>
            </a:r>
            <a:br>
              <a:rPr lang="sv-SE" sz="3200" cap="none" dirty="0" smtClean="0"/>
            </a:br>
            <a:r>
              <a:rPr lang="sv-SE" sz="3200" cap="none" dirty="0" smtClean="0"/>
              <a:t/>
            </a:r>
            <a:br>
              <a:rPr lang="sv-SE" sz="3200" cap="none" dirty="0" smtClean="0"/>
            </a:br>
            <a:r>
              <a:rPr lang="sv-SE" sz="3200" cap="none" dirty="0" smtClean="0"/>
              <a:t/>
            </a:r>
            <a:br>
              <a:rPr lang="sv-SE" sz="3200" cap="none" dirty="0" smtClean="0"/>
            </a:br>
            <a:endParaRPr lang="sv-SE" sz="3200" cap="none" dirty="0"/>
          </a:p>
        </p:txBody>
      </p:sp>
      <p:sp>
        <p:nvSpPr>
          <p:cNvPr id="3" name="Platshållare för text 2"/>
          <p:cNvSpPr>
            <a:spLocks noGrp="1"/>
          </p:cNvSpPr>
          <p:nvPr>
            <p:ph type="body" sz="quarter" idx="14"/>
          </p:nvPr>
        </p:nvSpPr>
        <p:spPr>
          <a:xfrm>
            <a:off x="641294" y="1412776"/>
            <a:ext cx="7920000" cy="4320480"/>
          </a:xfrm>
        </p:spPr>
        <p:txBody>
          <a:bodyPr>
            <a:normAutofit/>
          </a:bodyPr>
          <a:lstStyle/>
          <a:p>
            <a:pPr algn="ctr"/>
            <a:r>
              <a:rPr lang="sv-SE" sz="2800" b="1" dirty="0" smtClean="0"/>
              <a:t>EN </a:t>
            </a:r>
            <a:r>
              <a:rPr lang="sv-SE" sz="2800" b="1" dirty="0"/>
              <a:t>meningsfull mötesplats för motivation </a:t>
            </a:r>
            <a:endParaRPr lang="sv-SE" sz="2800" b="1" dirty="0" smtClean="0"/>
          </a:p>
          <a:p>
            <a:pPr algn="ctr"/>
            <a:r>
              <a:rPr lang="sv-SE" sz="2800" b="1" dirty="0" smtClean="0"/>
              <a:t>och </a:t>
            </a:r>
            <a:r>
              <a:rPr lang="sv-SE" sz="2800" b="1" dirty="0"/>
              <a:t>välbefinnande</a:t>
            </a:r>
          </a:p>
          <a:p>
            <a:pPr algn="ctr"/>
            <a:endParaRPr lang="sv-SE" sz="2400" cap="none" dirty="0" smtClean="0">
              <a:latin typeface="Arial" panose="020B0604020202020204" pitchFamily="34" charset="0"/>
              <a:cs typeface="Arial" panose="020B0604020202020204" pitchFamily="34" charset="0"/>
            </a:endParaRPr>
          </a:p>
          <a:p>
            <a:pPr algn="ctr"/>
            <a:r>
              <a:rPr lang="sv-SE" sz="2400" cap="none" dirty="0" smtClean="0">
                <a:latin typeface="Arial" panose="020B0604020202020204" pitchFamily="34" charset="0"/>
                <a:cs typeface="Arial" panose="020B0604020202020204" pitchFamily="34" charset="0"/>
              </a:rPr>
              <a:t>2021-11-04</a:t>
            </a:r>
            <a:endParaRPr lang="sv-SE" sz="2400" cap="none" dirty="0" smtClean="0">
              <a:latin typeface="Arial" panose="020B0604020202020204" pitchFamily="34" charset="0"/>
              <a:cs typeface="Arial" panose="020B0604020202020204" pitchFamily="34" charset="0"/>
            </a:endParaRPr>
          </a:p>
          <a:p>
            <a:pPr algn="ctr"/>
            <a:endParaRPr lang="sv-SE" sz="2400" cap="none" dirty="0">
              <a:latin typeface="Arial" panose="020B0604020202020204" pitchFamily="34" charset="0"/>
              <a:cs typeface="Arial" panose="020B0604020202020204" pitchFamily="34" charset="0"/>
            </a:endParaRPr>
          </a:p>
          <a:p>
            <a:pPr algn="ctr"/>
            <a:r>
              <a:rPr lang="sv-SE" sz="2400" cap="none" dirty="0" smtClean="0">
                <a:latin typeface="Arial" panose="020B0604020202020204" pitchFamily="34" charset="0"/>
                <a:cs typeface="Arial" panose="020B0604020202020204" pitchFamily="34" charset="0"/>
              </a:rPr>
              <a:t>Joanna Giota</a:t>
            </a:r>
          </a:p>
          <a:p>
            <a:pPr algn="ctr"/>
            <a:r>
              <a:rPr lang="sv-SE" sz="2400" cap="none" dirty="0">
                <a:latin typeface="Arial" panose="020B0604020202020204" pitchFamily="34" charset="0"/>
                <a:cs typeface="Arial" panose="020B0604020202020204" pitchFamily="34" charset="0"/>
                <a:hlinkClick r:id="rId3"/>
              </a:rPr>
              <a:t>j</a:t>
            </a:r>
            <a:r>
              <a:rPr lang="sv-SE" sz="2400" cap="none" dirty="0" smtClean="0">
                <a:latin typeface="Arial" panose="020B0604020202020204" pitchFamily="34" charset="0"/>
                <a:cs typeface="Arial" panose="020B0604020202020204" pitchFamily="34" charset="0"/>
                <a:hlinkClick r:id="rId3"/>
              </a:rPr>
              <a:t>oanna.giota@ped.gu.se</a:t>
            </a:r>
            <a:endParaRPr lang="sv-SE" sz="2400" cap="none" dirty="0" smtClean="0">
              <a:latin typeface="Arial" panose="020B0604020202020204" pitchFamily="34" charset="0"/>
              <a:cs typeface="Arial" panose="020B0604020202020204" pitchFamily="34" charset="0"/>
            </a:endParaRPr>
          </a:p>
          <a:p>
            <a:pPr algn="ctr"/>
            <a:endParaRPr lang="sv-SE" sz="2400" cap="none" dirty="0">
              <a:latin typeface="Arial" panose="020B0604020202020204" pitchFamily="34" charset="0"/>
              <a:cs typeface="Arial" panose="020B0604020202020204" pitchFamily="34" charset="0"/>
            </a:endParaRPr>
          </a:p>
          <a:p>
            <a:pPr algn="ctr"/>
            <a:endParaRPr lang="sv-SE" sz="2400" cap="none" dirty="0" smtClean="0">
              <a:latin typeface="Arial" panose="020B0604020202020204" pitchFamily="34" charset="0"/>
              <a:cs typeface="Arial" panose="020B0604020202020204" pitchFamily="34" charset="0"/>
            </a:endParaRPr>
          </a:p>
          <a:p>
            <a:pPr algn="ctr"/>
            <a:r>
              <a:rPr lang="sv-SE" sz="2000" cap="none" dirty="0" smtClean="0">
                <a:latin typeface="Arial" panose="020B0604020202020204" pitchFamily="34" charset="0"/>
                <a:cs typeface="Arial" panose="020B0604020202020204" pitchFamily="34" charset="0"/>
              </a:rPr>
              <a:t>Institutionen för pedagogik och specialpedagogik</a:t>
            </a:r>
          </a:p>
          <a:p>
            <a:pPr algn="ctr"/>
            <a:r>
              <a:rPr lang="sv-SE" sz="2000" cap="none" dirty="0" smtClean="0">
                <a:latin typeface="Arial" panose="020B0604020202020204" pitchFamily="34" charset="0"/>
                <a:cs typeface="Arial" panose="020B0604020202020204" pitchFamily="34" charset="0"/>
              </a:rPr>
              <a:t>Göteborgs Universitet</a:t>
            </a:r>
          </a:p>
        </p:txBody>
      </p:sp>
    </p:spTree>
    <p:extLst>
      <p:ext uri="{BB962C8B-B14F-4D97-AF65-F5344CB8AC3E}">
        <p14:creationId xmlns:p14="http://schemas.microsoft.com/office/powerpoint/2010/main" val="80952689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7"/>
            <a:ext cx="7920000" cy="1152128"/>
          </a:xfrm>
        </p:spPr>
        <p:txBody>
          <a:bodyPr/>
          <a:lstStyle/>
          <a:p>
            <a:r>
              <a:rPr lang="sv-SE" sz="2800" dirty="0" smtClean="0"/>
              <a:t>Ökningen av upplevda skolkrav och stress som förklaring till psykisk </a:t>
            </a:r>
            <a:r>
              <a:rPr lang="sv-SE" sz="2800" dirty="0"/>
              <a:t>ohälsa</a:t>
            </a:r>
            <a:r>
              <a:rPr lang="sv-SE" sz="3600" dirty="0"/>
              <a:t/>
            </a:r>
            <a:br>
              <a:rPr lang="sv-SE" sz="3600" dirty="0"/>
            </a:br>
            <a:r>
              <a:rPr lang="sv-SE" sz="2000" b="0" dirty="0" smtClean="0"/>
              <a:t>8600 UGU-elever födda 1998 i åk 6 och 9; Giota </a:t>
            </a:r>
            <a:r>
              <a:rPr lang="sv-SE" sz="2000" b="0" dirty="0"/>
              <a:t>&amp; </a:t>
            </a:r>
            <a:r>
              <a:rPr lang="sv-SE" sz="2000" b="0" dirty="0" smtClean="0"/>
              <a:t>Gustafsson (2017</a:t>
            </a:r>
            <a:r>
              <a:rPr lang="sv-SE" sz="2000" b="0" dirty="0"/>
              <a:t>)</a:t>
            </a:r>
            <a:r>
              <a:rPr lang="sv-SE" dirty="0"/>
              <a:t/>
            </a:r>
            <a:br>
              <a:rPr lang="sv-SE" dirty="0"/>
            </a:br>
            <a:endParaRPr lang="sv-SE" dirty="0"/>
          </a:p>
        </p:txBody>
      </p:sp>
      <p:sp>
        <p:nvSpPr>
          <p:cNvPr id="3" name="Platshållare för innehåll 2"/>
          <p:cNvSpPr>
            <a:spLocks noGrp="1"/>
          </p:cNvSpPr>
          <p:nvPr>
            <p:ph sz="quarter" idx="12"/>
          </p:nvPr>
        </p:nvSpPr>
        <p:spPr>
          <a:xfrm>
            <a:off x="684000" y="2348880"/>
            <a:ext cx="7488237" cy="4176464"/>
          </a:xfrm>
        </p:spPr>
        <p:txBody>
          <a:bodyPr>
            <a:normAutofit/>
          </a:bodyPr>
          <a:lstStyle/>
          <a:p>
            <a:r>
              <a:rPr lang="sv-SE" dirty="0" smtClean="0"/>
              <a:t>Upplevda skolkrav (åk 6 och åk 9)</a:t>
            </a:r>
          </a:p>
          <a:p>
            <a:pPr lvl="1"/>
            <a:r>
              <a:rPr lang="sv-SE" dirty="0" smtClean="0"/>
              <a:t>”Har </a:t>
            </a:r>
            <a:r>
              <a:rPr lang="sv-SE" dirty="0"/>
              <a:t>svårt att hinna med på </a:t>
            </a:r>
            <a:r>
              <a:rPr lang="sv-SE" dirty="0" smtClean="0"/>
              <a:t>lektionerna”</a:t>
            </a:r>
            <a:endParaRPr lang="sv-SE" dirty="0"/>
          </a:p>
          <a:p>
            <a:pPr lvl="1"/>
            <a:r>
              <a:rPr lang="sv-SE" dirty="0" smtClean="0"/>
              <a:t>”Ger </a:t>
            </a:r>
            <a:r>
              <a:rPr lang="sv-SE" dirty="0"/>
              <a:t>lätt upp när skoluppgifterna är </a:t>
            </a:r>
            <a:r>
              <a:rPr lang="sv-SE" dirty="0" smtClean="0"/>
              <a:t>svåra”</a:t>
            </a:r>
            <a:endParaRPr lang="sv-SE" dirty="0"/>
          </a:p>
          <a:p>
            <a:pPr lvl="1"/>
            <a:r>
              <a:rPr lang="sv-SE" dirty="0" smtClean="0"/>
              <a:t>”Behöver </a:t>
            </a:r>
            <a:r>
              <a:rPr lang="sv-SE" dirty="0"/>
              <a:t>mer hjälp än vad jag får av </a:t>
            </a:r>
            <a:r>
              <a:rPr lang="sv-SE" dirty="0" smtClean="0"/>
              <a:t>mina lärare”</a:t>
            </a:r>
          </a:p>
          <a:p>
            <a:r>
              <a:rPr lang="sv-SE" dirty="0" smtClean="0"/>
              <a:t>Upplevd stress (åk 6 och åk 9)</a:t>
            </a:r>
          </a:p>
          <a:p>
            <a:pPr lvl="1"/>
            <a:r>
              <a:rPr lang="sv-SE" dirty="0" smtClean="0"/>
              <a:t>”</a:t>
            </a:r>
            <a:r>
              <a:rPr lang="sv-SE" dirty="0"/>
              <a:t> Känner mig </a:t>
            </a:r>
            <a:r>
              <a:rPr lang="sv-SE" dirty="0" smtClean="0"/>
              <a:t>stressad i skolan”</a:t>
            </a:r>
          </a:p>
          <a:p>
            <a:r>
              <a:rPr lang="sv-SE" dirty="0"/>
              <a:t>Psykosomatiska problem (8 frågor) </a:t>
            </a:r>
          </a:p>
          <a:p>
            <a:pPr lvl="1"/>
            <a:r>
              <a:rPr lang="sv-SE" dirty="0"/>
              <a:t>Svårt att koncentrera, svårt att sova, huvudvärk, ont i magen, spänd, dålig aptit, ledsen, yr i huvudet</a:t>
            </a:r>
            <a:endParaRPr lang="en-US" dirty="0">
              <a:solidFill>
                <a:schemeClr val="tx1"/>
              </a:solidFill>
            </a:endParaRPr>
          </a:p>
          <a:p>
            <a:r>
              <a:rPr lang="en-US" dirty="0" err="1" smtClean="0">
                <a:solidFill>
                  <a:schemeClr val="tx1"/>
                </a:solidFill>
              </a:rPr>
              <a:t>Emotionell</a:t>
            </a:r>
            <a:r>
              <a:rPr lang="en-US" dirty="0" smtClean="0">
                <a:solidFill>
                  <a:schemeClr val="tx1"/>
                </a:solidFill>
              </a:rPr>
              <a:t> distress/</a:t>
            </a:r>
            <a:r>
              <a:rPr lang="en-US" dirty="0" err="1" smtClean="0">
                <a:solidFill>
                  <a:schemeClr val="tx1"/>
                </a:solidFill>
              </a:rPr>
              <a:t>lättare</a:t>
            </a:r>
            <a:r>
              <a:rPr lang="en-US" dirty="0" smtClean="0">
                <a:solidFill>
                  <a:schemeClr val="tx1"/>
                </a:solidFill>
              </a:rPr>
              <a:t> </a:t>
            </a:r>
            <a:r>
              <a:rPr lang="en-US" dirty="0" err="1" smtClean="0">
                <a:solidFill>
                  <a:schemeClr val="tx1"/>
                </a:solidFill>
              </a:rPr>
              <a:t>depressioner</a:t>
            </a:r>
            <a:r>
              <a:rPr lang="en-US" dirty="0" smtClean="0">
                <a:solidFill>
                  <a:schemeClr val="tx1"/>
                </a:solidFill>
              </a:rPr>
              <a:t> </a:t>
            </a:r>
            <a:r>
              <a:rPr lang="en-US" dirty="0">
                <a:solidFill>
                  <a:schemeClr val="tx1"/>
                </a:solidFill>
              </a:rPr>
              <a:t>(5 </a:t>
            </a:r>
            <a:r>
              <a:rPr lang="en-US" dirty="0" err="1">
                <a:solidFill>
                  <a:schemeClr val="tx1"/>
                </a:solidFill>
              </a:rPr>
              <a:t>frågor</a:t>
            </a:r>
            <a:r>
              <a:rPr lang="en-US" dirty="0">
                <a:solidFill>
                  <a:schemeClr val="tx1"/>
                </a:solidFill>
              </a:rPr>
              <a:t>): </a:t>
            </a:r>
          </a:p>
          <a:p>
            <a:pPr lvl="1"/>
            <a:r>
              <a:rPr lang="sv-SE" dirty="0"/>
              <a:t>på dåligt humör, nervös, nere, i bråk med andra, </a:t>
            </a:r>
            <a:r>
              <a:rPr lang="sv-SE" dirty="0" smtClean="0"/>
              <a:t>drar sig undan </a:t>
            </a:r>
            <a:r>
              <a:rPr lang="sv-SE" dirty="0"/>
              <a:t>från jämnåriga</a:t>
            </a:r>
          </a:p>
          <a:p>
            <a:pPr lvl="1"/>
            <a:endParaRPr lang="sv-SE" dirty="0" smtClean="0"/>
          </a:p>
          <a:p>
            <a:endParaRPr lang="sv-SE" dirty="0" smtClean="0"/>
          </a:p>
          <a:p>
            <a:pPr lvl="1"/>
            <a:endParaRPr lang="sv-SE" dirty="0" smtClean="0"/>
          </a:p>
          <a:p>
            <a:pPr lvl="1"/>
            <a:endParaRPr lang="sv-SE" dirty="0"/>
          </a:p>
        </p:txBody>
      </p:sp>
    </p:spTree>
    <p:extLst>
      <p:ext uri="{BB962C8B-B14F-4D97-AF65-F5344CB8AC3E}">
        <p14:creationId xmlns:p14="http://schemas.microsoft.com/office/powerpoint/2010/main" val="92693873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96753"/>
            <a:ext cx="7920000" cy="720080"/>
          </a:xfrm>
        </p:spPr>
        <p:txBody>
          <a:bodyPr/>
          <a:lstStyle/>
          <a:p>
            <a:r>
              <a:rPr lang="sv-SE" b="0" dirty="0" smtClean="0"/>
              <a:t>Relationer skolkrav</a:t>
            </a:r>
            <a:r>
              <a:rPr lang="sv-SE" b="0" dirty="0"/>
              <a:t>, stress och psykisk </a:t>
            </a:r>
            <a:r>
              <a:rPr lang="sv-SE" b="0" dirty="0" smtClean="0"/>
              <a:t>ohälsa</a:t>
            </a:r>
            <a:br>
              <a:rPr lang="sv-SE" b="0" dirty="0" smtClean="0"/>
            </a:br>
            <a:r>
              <a:rPr lang="sv-SE" sz="2400" b="0" dirty="0" smtClean="0"/>
              <a:t>(Giota &amp; Gustafsson, 2017)</a:t>
            </a:r>
            <a:endParaRPr lang="sv-SE" sz="2400" b="0" dirty="0"/>
          </a:p>
        </p:txBody>
      </p:sp>
      <p:sp>
        <p:nvSpPr>
          <p:cNvPr id="3" name="Platshållare för innehåll 2"/>
          <p:cNvSpPr>
            <a:spLocks noGrp="1"/>
          </p:cNvSpPr>
          <p:nvPr>
            <p:ph sz="quarter" idx="12"/>
          </p:nvPr>
        </p:nvSpPr>
        <p:spPr>
          <a:xfrm>
            <a:off x="684000" y="2203363"/>
            <a:ext cx="7488237" cy="4321981"/>
          </a:xfrm>
        </p:spPr>
        <p:txBody>
          <a:bodyPr>
            <a:normAutofit lnSpcReduction="10000"/>
          </a:bodyPr>
          <a:lstStyle/>
          <a:p>
            <a:r>
              <a:rPr lang="sv-SE" dirty="0" smtClean="0"/>
              <a:t>Liksom </a:t>
            </a:r>
            <a:r>
              <a:rPr lang="sv-SE" dirty="0" smtClean="0"/>
              <a:t>tidigare </a:t>
            </a:r>
            <a:r>
              <a:rPr lang="sv-SE" dirty="0" smtClean="0"/>
              <a:t>studier visar våra resultat att flickor i slutet av grundskolan uppvisar betydligt fler symptom på psykisk ohälsa än pojkar.</a:t>
            </a:r>
          </a:p>
          <a:p>
            <a:r>
              <a:rPr lang="sv-SE" altLang="sv-SE" dirty="0" smtClean="0">
                <a:solidFill>
                  <a:schemeClr val="tx1"/>
                </a:solidFill>
              </a:rPr>
              <a:t>I åk 6 rapporterar flickor en högre stressnivå än pojkar. Detta gäller även i åk 9, men flickor är här betydligt mer stressade än pojkar.</a:t>
            </a:r>
          </a:p>
          <a:p>
            <a:r>
              <a:rPr lang="sv-SE" altLang="sv-SE" dirty="0" smtClean="0">
                <a:solidFill>
                  <a:schemeClr val="tx1"/>
                </a:solidFill>
              </a:rPr>
              <a:t>Skillnaden i flickors och pojkars psykiska ohälsa i åk 9 förklaras nästan helt av förändringen i upplevda skolkrav och stress mellan åk 6 </a:t>
            </a:r>
            <a:r>
              <a:rPr lang="sv-SE" altLang="sv-SE" dirty="0" smtClean="0">
                <a:solidFill>
                  <a:schemeClr val="tx1"/>
                </a:solidFill>
              </a:rPr>
              <a:t>och 9</a:t>
            </a:r>
            <a:r>
              <a:rPr lang="sv-SE" altLang="sv-SE" dirty="0" smtClean="0">
                <a:solidFill>
                  <a:schemeClr val="tx1"/>
                </a:solidFill>
              </a:rPr>
              <a:t>.</a:t>
            </a:r>
          </a:p>
          <a:p>
            <a:r>
              <a:rPr lang="sv-SE" altLang="sv-SE" dirty="0" smtClean="0">
                <a:solidFill>
                  <a:schemeClr val="tx1"/>
                </a:solidFill>
              </a:rPr>
              <a:t>En förklaring </a:t>
            </a:r>
            <a:r>
              <a:rPr lang="sv-SE" altLang="sv-SE" dirty="0" smtClean="0">
                <a:solidFill>
                  <a:schemeClr val="tx1"/>
                </a:solidFill>
              </a:rPr>
              <a:t>är </a:t>
            </a:r>
            <a:r>
              <a:rPr lang="sv-SE" altLang="sv-SE" dirty="0" smtClean="0">
                <a:solidFill>
                  <a:schemeClr val="tx1"/>
                </a:solidFill>
              </a:rPr>
              <a:t>att flickor lägger ner mer anträngningar på skolarbetet och att skolmisslyckanden genererar mer stress bland </a:t>
            </a:r>
            <a:r>
              <a:rPr lang="sv-SE" altLang="sv-SE" dirty="0">
                <a:solidFill>
                  <a:schemeClr val="tx1"/>
                </a:solidFill>
              </a:rPr>
              <a:t>både låg- och </a:t>
            </a:r>
            <a:r>
              <a:rPr lang="sv-SE" altLang="sv-SE" dirty="0" smtClean="0">
                <a:solidFill>
                  <a:schemeClr val="tx1"/>
                </a:solidFill>
              </a:rPr>
              <a:t>högpresterande flickor.</a:t>
            </a:r>
          </a:p>
          <a:p>
            <a:endParaRPr lang="en-US" altLang="sv-SE" dirty="0">
              <a:solidFill>
                <a:schemeClr val="tx1"/>
              </a:solidFill>
            </a:endParaRPr>
          </a:p>
          <a:p>
            <a:endParaRPr lang="sv-SE" dirty="0"/>
          </a:p>
        </p:txBody>
      </p:sp>
    </p:spTree>
    <p:extLst>
      <p:ext uri="{BB962C8B-B14F-4D97-AF65-F5344CB8AC3E}">
        <p14:creationId xmlns:p14="http://schemas.microsoft.com/office/powerpoint/2010/main" val="271978623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5"/>
            <a:ext cx="7920000" cy="1224137"/>
          </a:xfrm>
        </p:spPr>
        <p:txBody>
          <a:bodyPr/>
          <a:lstStyle/>
          <a:p>
            <a:r>
              <a:rPr lang="sv-SE" sz="2800" dirty="0"/>
              <a:t>Relationer </a:t>
            </a:r>
            <a:r>
              <a:rPr lang="sv-SE" sz="2800" dirty="0" smtClean="0"/>
              <a:t>med läraren, utanförskap och </a:t>
            </a:r>
            <a:r>
              <a:rPr lang="sv-SE" sz="2800" dirty="0"/>
              <a:t>psykisk </a:t>
            </a:r>
            <a:r>
              <a:rPr lang="sv-SE" sz="2800" dirty="0" smtClean="0"/>
              <a:t>ohälsa</a:t>
            </a:r>
            <a:br>
              <a:rPr lang="sv-SE" sz="2800" dirty="0" smtClean="0"/>
            </a:br>
            <a:r>
              <a:rPr lang="sv-SE" sz="2400" b="0" dirty="0" smtClean="0"/>
              <a:t>(Giota &amp; Gustafsson, 2020)</a:t>
            </a:r>
            <a:endParaRPr lang="sv-SE" sz="2400" b="0" dirty="0"/>
          </a:p>
        </p:txBody>
      </p:sp>
      <p:sp>
        <p:nvSpPr>
          <p:cNvPr id="3" name="Platshållare för innehåll 2"/>
          <p:cNvSpPr>
            <a:spLocks noGrp="1"/>
          </p:cNvSpPr>
          <p:nvPr>
            <p:ph sz="quarter" idx="12"/>
          </p:nvPr>
        </p:nvSpPr>
        <p:spPr>
          <a:xfrm>
            <a:off x="684000" y="1916832"/>
            <a:ext cx="7488237" cy="4680520"/>
          </a:xfrm>
        </p:spPr>
        <p:txBody>
          <a:bodyPr>
            <a:normAutofit fontScale="92500" lnSpcReduction="10000"/>
          </a:bodyPr>
          <a:lstStyle/>
          <a:p>
            <a:pPr lvl="0"/>
            <a:r>
              <a:rPr lang="sv-SE" dirty="0"/>
              <a:t>Elever som kände sig exkluderade av klasskamraterna i åk 6 </a:t>
            </a:r>
            <a:r>
              <a:rPr lang="sv-SE" dirty="0" smtClean="0"/>
              <a:t>upplevde större stress och oro.</a:t>
            </a:r>
          </a:p>
          <a:p>
            <a:pPr lvl="0"/>
            <a:r>
              <a:rPr lang="sv-SE" dirty="0" smtClean="0"/>
              <a:t>En ökad känsla </a:t>
            </a:r>
            <a:r>
              <a:rPr lang="sv-SE" dirty="0"/>
              <a:t>av utanförskap från åk 6 till </a:t>
            </a:r>
            <a:r>
              <a:rPr lang="sv-SE" dirty="0" smtClean="0"/>
              <a:t>9 </a:t>
            </a:r>
            <a:r>
              <a:rPr lang="sv-SE" dirty="0"/>
              <a:t>bidrog till </a:t>
            </a:r>
            <a:r>
              <a:rPr lang="sv-SE" dirty="0" smtClean="0"/>
              <a:t>ökad </a:t>
            </a:r>
            <a:r>
              <a:rPr lang="sv-SE" dirty="0"/>
              <a:t>stress och </a:t>
            </a:r>
            <a:r>
              <a:rPr lang="sv-SE" dirty="0" smtClean="0"/>
              <a:t>oro, och </a:t>
            </a:r>
            <a:r>
              <a:rPr lang="sv-SE" dirty="0" smtClean="0"/>
              <a:t>hade en negativ effekt på den </a:t>
            </a:r>
            <a:r>
              <a:rPr lang="sv-SE" dirty="0" smtClean="0"/>
              <a:t>psykiska hälsan.</a:t>
            </a:r>
            <a:endParaRPr lang="sv-SE" dirty="0"/>
          </a:p>
          <a:p>
            <a:pPr lvl="0"/>
            <a:r>
              <a:rPr lang="sv-SE" dirty="0"/>
              <a:t>Flickor i åk 6 kände sig mer exkluderade än </a:t>
            </a:r>
            <a:r>
              <a:rPr lang="sv-SE" dirty="0" smtClean="0"/>
              <a:t>pojkar; en känsla som ökade </a:t>
            </a:r>
            <a:r>
              <a:rPr lang="sv-SE" dirty="0"/>
              <a:t>markant </a:t>
            </a:r>
            <a:r>
              <a:rPr lang="sv-SE" dirty="0" smtClean="0"/>
              <a:t>i åk 9</a:t>
            </a:r>
            <a:r>
              <a:rPr lang="sv-SE" dirty="0"/>
              <a:t>. </a:t>
            </a:r>
            <a:r>
              <a:rPr lang="sv-SE" dirty="0" smtClean="0"/>
              <a:t>Ökningen i känslan av utanförskap </a:t>
            </a:r>
            <a:r>
              <a:rPr lang="sv-SE" dirty="0"/>
              <a:t>förklarade flickornas högre psykosomatiska besvär och lättare </a:t>
            </a:r>
            <a:r>
              <a:rPr lang="sv-SE" dirty="0" smtClean="0"/>
              <a:t>depressioner</a:t>
            </a:r>
            <a:r>
              <a:rPr lang="sv-SE" dirty="0"/>
              <a:t> </a:t>
            </a:r>
            <a:r>
              <a:rPr lang="sv-SE" dirty="0" smtClean="0"/>
              <a:t>i åk 9. </a:t>
            </a:r>
            <a:endParaRPr lang="sv-SE" dirty="0"/>
          </a:p>
          <a:p>
            <a:r>
              <a:rPr lang="sv-SE" dirty="0" smtClean="0"/>
              <a:t>Positiva </a:t>
            </a:r>
            <a:r>
              <a:rPr lang="sv-SE" dirty="0"/>
              <a:t>relationer med </a:t>
            </a:r>
            <a:r>
              <a:rPr lang="sv-SE" dirty="0" smtClean="0"/>
              <a:t>läraren i åk 6 och 9 bidrog </a:t>
            </a:r>
            <a:r>
              <a:rPr lang="sv-SE" dirty="0"/>
              <a:t>till mindre stress och oro </a:t>
            </a:r>
            <a:r>
              <a:rPr lang="sv-SE" dirty="0" smtClean="0"/>
              <a:t>och skyddade mot </a:t>
            </a:r>
            <a:r>
              <a:rPr lang="sv-SE" dirty="0"/>
              <a:t>psykisk ohälsa i åk </a:t>
            </a:r>
            <a:r>
              <a:rPr lang="sv-SE" dirty="0" smtClean="0"/>
              <a:t>9. </a:t>
            </a:r>
          </a:p>
          <a:p>
            <a:pPr marL="0" indent="0">
              <a:buNone/>
            </a:pPr>
            <a:endParaRPr lang="sv-SE" i="1" dirty="0">
              <a:solidFill>
                <a:schemeClr val="tx1"/>
              </a:solidFill>
            </a:endParaRPr>
          </a:p>
          <a:p>
            <a:pPr marL="0" indent="0">
              <a:buNone/>
            </a:pPr>
            <a:r>
              <a:rPr lang="sv-SE" i="1" dirty="0" smtClean="0">
                <a:solidFill>
                  <a:schemeClr val="tx2"/>
                </a:solidFill>
              </a:rPr>
              <a:t>Stödjande och positiva relationer med läraren samt goda relationer med klasskamraterna är bland skolans starkaste skyddsfaktorerna mot psykisk </a:t>
            </a:r>
            <a:r>
              <a:rPr lang="sv-SE" i="1" dirty="0" smtClean="0">
                <a:solidFill>
                  <a:schemeClr val="tx2"/>
                </a:solidFill>
              </a:rPr>
              <a:t>ohälsa</a:t>
            </a:r>
            <a:endParaRPr lang="sv-SE" dirty="0"/>
          </a:p>
        </p:txBody>
      </p:sp>
    </p:spTree>
    <p:extLst>
      <p:ext uri="{BB962C8B-B14F-4D97-AF65-F5344CB8AC3E}">
        <p14:creationId xmlns:p14="http://schemas.microsoft.com/office/powerpoint/2010/main" val="37808635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979712" y="476671"/>
            <a:ext cx="7056784" cy="936105"/>
          </a:xfrm>
        </p:spPr>
        <p:txBody>
          <a:bodyPr/>
          <a:lstStyle/>
          <a:p>
            <a:r>
              <a:rPr lang="sv-SE" sz="3200" dirty="0"/>
              <a:t>A</a:t>
            </a:r>
            <a:r>
              <a:rPr lang="sv-SE" sz="3200" dirty="0" smtClean="0"/>
              <a:t>tt lyckas viktigt för skolprestationerna </a:t>
            </a:r>
            <a:br>
              <a:rPr lang="sv-SE" sz="3200" dirty="0" smtClean="0"/>
            </a:br>
            <a:r>
              <a:rPr lang="sv-SE" sz="3200" dirty="0" smtClean="0"/>
              <a:t>och psykisk hälsa</a:t>
            </a:r>
            <a:r>
              <a:rPr lang="sv-SE" b="0" dirty="0" smtClean="0"/>
              <a:t/>
            </a:r>
            <a:br>
              <a:rPr lang="sv-SE" b="0" dirty="0" smtClean="0"/>
            </a:br>
            <a:r>
              <a:rPr lang="sv-SE" sz="2000" b="0" dirty="0" smtClean="0"/>
              <a:t/>
            </a:r>
            <a:br>
              <a:rPr lang="sv-SE" sz="2000" b="0" dirty="0" smtClean="0"/>
            </a:br>
            <a:r>
              <a:rPr lang="sv-SE" dirty="0" smtClean="0"/>
              <a:t/>
            </a:r>
            <a:br>
              <a:rPr lang="sv-SE" dirty="0" smtClean="0"/>
            </a:br>
            <a:endParaRPr lang="sv-SE" sz="2000" dirty="0"/>
          </a:p>
        </p:txBody>
      </p:sp>
      <p:sp>
        <p:nvSpPr>
          <p:cNvPr id="3" name="Platshållare för innehåll 2"/>
          <p:cNvSpPr>
            <a:spLocks noGrp="1"/>
          </p:cNvSpPr>
          <p:nvPr>
            <p:ph sz="quarter" idx="12"/>
          </p:nvPr>
        </p:nvSpPr>
        <p:spPr>
          <a:xfrm>
            <a:off x="684000" y="1556792"/>
            <a:ext cx="7488237" cy="4824536"/>
          </a:xfrm>
        </p:spPr>
        <p:txBody>
          <a:bodyPr>
            <a:normAutofit fontScale="92500" lnSpcReduction="20000"/>
          </a:bodyPr>
          <a:lstStyle/>
          <a:p>
            <a:r>
              <a:rPr lang="sv-SE" altLang="sv-SE" sz="2400" dirty="0" smtClean="0">
                <a:solidFill>
                  <a:schemeClr val="tx1"/>
                </a:solidFill>
              </a:rPr>
              <a:t>Att klara skolan är i sig en kraftig skyddsfaktor.</a:t>
            </a:r>
          </a:p>
          <a:p>
            <a:pPr marL="0" indent="0">
              <a:buNone/>
            </a:pPr>
            <a:endParaRPr lang="sv-SE" altLang="sv-SE" sz="2400" dirty="0" smtClean="0">
              <a:solidFill>
                <a:schemeClr val="tx1"/>
              </a:solidFill>
            </a:endParaRPr>
          </a:p>
          <a:p>
            <a:r>
              <a:rPr lang="sv-SE" altLang="sv-SE" sz="2400" dirty="0" smtClean="0">
                <a:solidFill>
                  <a:schemeClr val="tx2"/>
                </a:solidFill>
              </a:rPr>
              <a:t>Att lyckas</a:t>
            </a:r>
            <a:r>
              <a:rPr lang="sv-SE" altLang="sv-SE" sz="2400" dirty="0">
                <a:solidFill>
                  <a:schemeClr val="tx2"/>
                </a:solidFill>
              </a:rPr>
              <a:t> </a:t>
            </a:r>
            <a:r>
              <a:rPr lang="sv-SE" altLang="sv-SE" sz="2400" dirty="0" smtClean="0"/>
              <a:t>är samtidigt en stark skyddsfaktor </a:t>
            </a:r>
            <a:r>
              <a:rPr lang="sv-SE" altLang="sv-SE" sz="2400" dirty="0"/>
              <a:t>som påverkar </a:t>
            </a:r>
            <a:r>
              <a:rPr lang="sv-SE" altLang="sv-SE" sz="2400" dirty="0" smtClean="0"/>
              <a:t>självkänslan: att </a:t>
            </a:r>
            <a:r>
              <a:rPr lang="sv-SE" altLang="sv-SE" sz="2400" dirty="0"/>
              <a:t>klara saker </a:t>
            </a:r>
            <a:r>
              <a:rPr lang="sv-SE" altLang="sv-SE" sz="2400" dirty="0" smtClean="0"/>
              <a:t>och leva </a:t>
            </a:r>
            <a:r>
              <a:rPr lang="sv-SE" altLang="sv-SE" sz="2400" dirty="0"/>
              <a:t>upp till </a:t>
            </a:r>
            <a:r>
              <a:rPr lang="sv-SE" altLang="sv-SE" sz="2400" dirty="0" smtClean="0"/>
              <a:t>krav </a:t>
            </a:r>
            <a:r>
              <a:rPr lang="sv-SE" altLang="sv-SE" sz="2400" dirty="0"/>
              <a:t>och </a:t>
            </a:r>
            <a:r>
              <a:rPr lang="sv-SE" altLang="sv-SE" sz="2400" dirty="0" smtClean="0"/>
              <a:t>förväntningar gällande både skolprestationer och socialt beteende ställda av andra och en själv.</a:t>
            </a:r>
          </a:p>
          <a:p>
            <a:endParaRPr lang="sv-SE" altLang="sv-SE" sz="2400" dirty="0"/>
          </a:p>
          <a:p>
            <a:r>
              <a:rPr lang="sv-SE" sz="2400" dirty="0"/>
              <a:t>A</a:t>
            </a:r>
            <a:r>
              <a:rPr lang="sv-SE" sz="2400" dirty="0" smtClean="0"/>
              <a:t>tt </a:t>
            </a:r>
            <a:r>
              <a:rPr lang="sv-SE" sz="2400" dirty="0"/>
              <a:t>lyckas stärker </a:t>
            </a:r>
            <a:r>
              <a:rPr lang="sv-SE" sz="2400" dirty="0" smtClean="0"/>
              <a:t>den </a:t>
            </a:r>
            <a:r>
              <a:rPr lang="sv-SE" sz="2400" dirty="0"/>
              <a:t>inre motivationen </a:t>
            </a:r>
            <a:r>
              <a:rPr lang="sv-SE" sz="2400" dirty="0" smtClean="0"/>
              <a:t>eller lusten </a:t>
            </a:r>
            <a:r>
              <a:rPr lang="sv-SE" sz="2400" dirty="0"/>
              <a:t>att </a:t>
            </a:r>
            <a:r>
              <a:rPr lang="sv-SE" sz="2400" dirty="0" smtClean="0"/>
              <a:t>lära och uthålligheteten, så </a:t>
            </a:r>
            <a:r>
              <a:rPr lang="sv-SE" sz="2400" dirty="0"/>
              <a:t>att man inte ger upp utan fortsätter anstränga </a:t>
            </a:r>
            <a:r>
              <a:rPr lang="sv-SE" sz="2400" dirty="0" smtClean="0"/>
              <a:t>sig, trots </a:t>
            </a:r>
            <a:r>
              <a:rPr lang="sv-SE" sz="2400" dirty="0"/>
              <a:t>svårigheter och motgångar. </a:t>
            </a:r>
            <a:endParaRPr lang="sv-SE" sz="2400" dirty="0" smtClean="0"/>
          </a:p>
          <a:p>
            <a:endParaRPr lang="sv-SE" sz="2400" dirty="0" smtClean="0"/>
          </a:p>
          <a:p>
            <a:r>
              <a:rPr lang="sv-SE" sz="2400" dirty="0" smtClean="0"/>
              <a:t>Självkänslan tillsammans med den inre motivationen stärker barn och ungas lärande och psykisk hälsa. </a:t>
            </a:r>
          </a:p>
          <a:p>
            <a:endParaRPr lang="sv-SE" sz="2400" dirty="0"/>
          </a:p>
          <a:p>
            <a:pPr marL="0" indent="0">
              <a:buNone/>
            </a:pPr>
            <a:endParaRPr lang="sv-SE" sz="2400" dirty="0"/>
          </a:p>
          <a:p>
            <a:endParaRPr lang="sv-SE" altLang="sv-SE" sz="2400" dirty="0"/>
          </a:p>
        </p:txBody>
      </p:sp>
    </p:spTree>
    <p:extLst>
      <p:ext uri="{BB962C8B-B14F-4D97-AF65-F5344CB8AC3E}">
        <p14:creationId xmlns:p14="http://schemas.microsoft.com/office/powerpoint/2010/main" val="288119675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1224135"/>
          </a:xfrm>
        </p:spPr>
        <p:txBody>
          <a:bodyPr/>
          <a:lstStyle/>
          <a:p>
            <a:r>
              <a:rPr lang="sv-SE" b="0" dirty="0" smtClean="0"/>
              <a:t>Viktigt att förebygga misslyckanden </a:t>
            </a:r>
            <a:r>
              <a:rPr lang="sv-SE" sz="2000" b="0" dirty="0" smtClean="0"/>
              <a:t/>
            </a:r>
            <a:br>
              <a:rPr lang="sv-SE" sz="2000" b="0" dirty="0" smtClean="0"/>
            </a:br>
            <a:r>
              <a:rPr lang="sv-SE" sz="2000" b="0" dirty="0" smtClean="0"/>
              <a:t>Thomas</a:t>
            </a:r>
            <a:r>
              <a:rPr lang="sv-SE" sz="2000" b="0" dirty="0"/>
              <a:t>, Ekman, Giota </a:t>
            </a:r>
            <a:r>
              <a:rPr lang="sv-SE" sz="2000" b="0" dirty="0" smtClean="0"/>
              <a:t>m.fl. (2020). Hjärnan </a:t>
            </a:r>
            <a:r>
              <a:rPr lang="sv-SE" sz="2000" b="0" dirty="0"/>
              <a:t>och lärandet. Kunskaper för framtidens </a:t>
            </a:r>
            <a:r>
              <a:rPr lang="sv-SE" sz="2000" b="0" dirty="0" smtClean="0"/>
              <a:t>skola.</a:t>
            </a:r>
            <a:r>
              <a:rPr lang="sv-SE" sz="2000" b="0" dirty="0"/>
              <a:t/>
            </a:r>
            <a:br>
              <a:rPr lang="sv-SE" sz="2000" b="0" dirty="0"/>
            </a:br>
            <a:r>
              <a:rPr lang="sv-SE" b="0" dirty="0" smtClean="0"/>
              <a:t/>
            </a:r>
            <a:br>
              <a:rPr lang="sv-SE" b="0" dirty="0" smtClean="0"/>
            </a:br>
            <a:endParaRPr lang="sv-SE" sz="2000" b="0" dirty="0"/>
          </a:p>
        </p:txBody>
      </p:sp>
      <p:sp>
        <p:nvSpPr>
          <p:cNvPr id="3" name="Platshållare för innehåll 2"/>
          <p:cNvSpPr>
            <a:spLocks noGrp="1"/>
          </p:cNvSpPr>
          <p:nvPr>
            <p:ph sz="quarter" idx="12"/>
          </p:nvPr>
        </p:nvSpPr>
        <p:spPr>
          <a:xfrm>
            <a:off x="684000" y="2420888"/>
            <a:ext cx="7488237" cy="4176464"/>
          </a:xfrm>
        </p:spPr>
        <p:txBody>
          <a:bodyPr>
            <a:normAutofit fontScale="92500" lnSpcReduction="10000"/>
          </a:bodyPr>
          <a:lstStyle/>
          <a:p>
            <a:r>
              <a:rPr lang="sv-SE" altLang="sv-SE" sz="2400" dirty="0" smtClean="0"/>
              <a:t>Känslan av </a:t>
            </a:r>
            <a:r>
              <a:rPr lang="sv-SE" altLang="sv-SE" sz="2400" dirty="0" smtClean="0">
                <a:solidFill>
                  <a:schemeClr val="tx2"/>
                </a:solidFill>
              </a:rPr>
              <a:t>att misslyckas</a:t>
            </a:r>
            <a:r>
              <a:rPr lang="sv-SE" altLang="sv-SE" sz="2400" dirty="0">
                <a:solidFill>
                  <a:schemeClr val="tx2"/>
                </a:solidFill>
              </a:rPr>
              <a:t> </a:t>
            </a:r>
            <a:r>
              <a:rPr lang="sv-SE" altLang="sv-SE" sz="2400" dirty="0" smtClean="0"/>
              <a:t>inte </a:t>
            </a:r>
            <a:r>
              <a:rPr lang="sv-SE" altLang="sv-SE" sz="2400" dirty="0" smtClean="0"/>
              <a:t>bara obehaglig. </a:t>
            </a:r>
            <a:r>
              <a:rPr lang="sv-SE" altLang="sv-SE" sz="2400" dirty="0"/>
              <a:t>D</a:t>
            </a:r>
            <a:r>
              <a:rPr lang="sv-SE" altLang="sv-SE" sz="2400" dirty="0" smtClean="0"/>
              <a:t>en är även katastrofal </a:t>
            </a:r>
            <a:r>
              <a:rPr lang="sv-SE" altLang="sv-SE" sz="2400" dirty="0"/>
              <a:t>för </a:t>
            </a:r>
            <a:r>
              <a:rPr lang="sv-SE" altLang="sv-SE" sz="2400" dirty="0" smtClean="0"/>
              <a:t>inlärningsförmågan, då </a:t>
            </a:r>
            <a:r>
              <a:rPr lang="sv-SE" altLang="sv-SE" sz="2400" dirty="0"/>
              <a:t>stress och oro påverkar arbetsminnet </a:t>
            </a:r>
            <a:r>
              <a:rPr lang="sv-SE" altLang="sv-SE" sz="2400" dirty="0" smtClean="0"/>
              <a:t>negativt, och </a:t>
            </a:r>
            <a:r>
              <a:rPr lang="sv-SE" altLang="sv-SE" sz="2400" dirty="0" smtClean="0"/>
              <a:t>utgör en allvarlig riskfaktor </a:t>
            </a:r>
            <a:r>
              <a:rPr lang="sv-SE" altLang="sv-SE" sz="2400" dirty="0"/>
              <a:t>för att utveckla psykisk </a:t>
            </a:r>
            <a:r>
              <a:rPr lang="sv-SE" altLang="sv-SE" sz="2400" dirty="0" smtClean="0"/>
              <a:t>ohälsa.</a:t>
            </a:r>
            <a:endParaRPr lang="sv-SE" altLang="sv-SE" sz="2400" dirty="0"/>
          </a:p>
          <a:p>
            <a:r>
              <a:rPr lang="sv-SE" altLang="sv-SE" sz="2400" dirty="0" smtClean="0"/>
              <a:t>Att lyckas är som att få </a:t>
            </a:r>
            <a:r>
              <a:rPr lang="sv-SE" altLang="sv-SE" sz="2400" dirty="0"/>
              <a:t>en positiv injektion </a:t>
            </a:r>
            <a:r>
              <a:rPr lang="sv-SE" altLang="sv-SE" sz="2400" dirty="0" smtClean="0"/>
              <a:t>som </a:t>
            </a:r>
            <a:r>
              <a:rPr lang="sv-SE" altLang="sv-SE" sz="2400" dirty="0"/>
              <a:t>gör att </a:t>
            </a:r>
            <a:r>
              <a:rPr lang="sv-SE" altLang="sv-SE" sz="2400" dirty="0" smtClean="0"/>
              <a:t>man klarar </a:t>
            </a:r>
            <a:r>
              <a:rPr lang="sv-SE" altLang="sv-SE" sz="2400" dirty="0"/>
              <a:t>sig bra längre fram </a:t>
            </a:r>
            <a:r>
              <a:rPr lang="sv-SE" altLang="sv-SE" sz="2400" dirty="0" smtClean="0"/>
              <a:t>i utbildningen, arbetslivet </a:t>
            </a:r>
            <a:r>
              <a:rPr lang="sv-SE" altLang="sv-SE" sz="2400" dirty="0" smtClean="0"/>
              <a:t>och i </a:t>
            </a:r>
            <a:r>
              <a:rPr lang="sv-SE" altLang="sv-SE" sz="2400" dirty="0" smtClean="0"/>
              <a:t>livet generellt. </a:t>
            </a:r>
          </a:p>
          <a:p>
            <a:r>
              <a:rPr lang="sv-SE" altLang="sv-SE" sz="2400" dirty="0" smtClean="0"/>
              <a:t>Individer som </a:t>
            </a:r>
            <a:r>
              <a:rPr lang="sv-SE" altLang="sv-SE" sz="2400" dirty="0"/>
              <a:t>upplever olika sorters </a:t>
            </a:r>
            <a:r>
              <a:rPr lang="sv-SE" altLang="sv-SE" sz="2400" dirty="0" smtClean="0"/>
              <a:t>misslyckanden, upprepade gånger och över längre tid, </a:t>
            </a:r>
            <a:r>
              <a:rPr lang="sv-SE" altLang="sv-SE" sz="2400" dirty="0"/>
              <a:t>får ingen sådan injektion och löper </a:t>
            </a:r>
            <a:r>
              <a:rPr lang="sv-SE" altLang="sv-SE" sz="2400" dirty="0" smtClean="0"/>
              <a:t>större risk </a:t>
            </a:r>
            <a:r>
              <a:rPr lang="sv-SE" altLang="sv-SE" sz="2400" dirty="0"/>
              <a:t>att i olika avseenden </a:t>
            </a:r>
            <a:r>
              <a:rPr lang="sv-SE" altLang="sv-SE" sz="2400" dirty="0" smtClean="0"/>
              <a:t>marginaliseras.</a:t>
            </a:r>
            <a:endParaRPr lang="sv-SE" sz="2300" dirty="0"/>
          </a:p>
        </p:txBody>
      </p:sp>
    </p:spTree>
    <p:extLst>
      <p:ext uri="{BB962C8B-B14F-4D97-AF65-F5344CB8AC3E}">
        <p14:creationId xmlns:p14="http://schemas.microsoft.com/office/powerpoint/2010/main" val="15352298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6"/>
            <a:ext cx="7920000" cy="1152128"/>
          </a:xfrm>
        </p:spPr>
        <p:txBody>
          <a:bodyPr/>
          <a:lstStyle/>
          <a:p>
            <a:r>
              <a:rPr lang="sv-SE" sz="3200" dirty="0" smtClean="0"/>
              <a:t>Determinanter av skolprestationer </a:t>
            </a:r>
            <a:br>
              <a:rPr lang="sv-SE" sz="3200" dirty="0" smtClean="0"/>
            </a:br>
            <a:r>
              <a:rPr lang="sv-SE" sz="2800" b="0" dirty="0" smtClean="0"/>
              <a:t/>
            </a:r>
            <a:br>
              <a:rPr lang="sv-SE" sz="2800" b="0" dirty="0" smtClean="0"/>
            </a:br>
            <a:r>
              <a:rPr lang="sv-SE" sz="2800" dirty="0"/>
              <a:t/>
            </a:r>
            <a:br>
              <a:rPr lang="sv-SE" sz="2800" dirty="0"/>
            </a:br>
            <a:r>
              <a:rPr lang="sv-SE" sz="2800" b="0" dirty="0" smtClean="0"/>
              <a:t/>
            </a:r>
            <a:br>
              <a:rPr lang="sv-SE" sz="2800" b="0" dirty="0" smtClean="0"/>
            </a:br>
            <a:r>
              <a:rPr lang="sv-SE" sz="3200" dirty="0" smtClean="0"/>
              <a:t/>
            </a:r>
            <a:br>
              <a:rPr lang="sv-SE" sz="3200" dirty="0" smtClean="0"/>
            </a:br>
            <a:endParaRPr lang="sv-SE" sz="3200" dirty="0"/>
          </a:p>
        </p:txBody>
      </p:sp>
      <p:sp>
        <p:nvSpPr>
          <p:cNvPr id="3" name="Platshållare för innehåll 2"/>
          <p:cNvSpPr>
            <a:spLocks noGrp="1"/>
          </p:cNvSpPr>
          <p:nvPr>
            <p:ph sz="quarter" idx="12"/>
          </p:nvPr>
        </p:nvSpPr>
        <p:spPr>
          <a:xfrm>
            <a:off x="684000" y="1700808"/>
            <a:ext cx="7488237" cy="5040560"/>
          </a:xfrm>
        </p:spPr>
        <p:txBody>
          <a:bodyPr>
            <a:normAutofit/>
          </a:bodyPr>
          <a:lstStyle/>
          <a:p>
            <a:r>
              <a:rPr lang="sv-SE" dirty="0" smtClean="0"/>
              <a:t>I huvudsak två </a:t>
            </a:r>
            <a:r>
              <a:rPr lang="sv-SE" dirty="0" smtClean="0"/>
              <a:t>determinanter av skolprestationer: kognitiv förmåga och socioekonomisk status (</a:t>
            </a:r>
            <a:r>
              <a:rPr lang="sv-SE" dirty="0" smtClean="0"/>
              <a:t>SES).</a:t>
            </a:r>
            <a:endParaRPr lang="sv-SE" dirty="0" smtClean="0"/>
          </a:p>
          <a:p>
            <a:r>
              <a:rPr lang="sv-SE" dirty="0"/>
              <a:t>K</a:t>
            </a:r>
            <a:r>
              <a:rPr lang="sv-SE" dirty="0" smtClean="0"/>
              <a:t>ognitiv </a:t>
            </a:r>
            <a:r>
              <a:rPr lang="sv-SE" dirty="0" smtClean="0"/>
              <a:t>förmåga </a:t>
            </a:r>
            <a:r>
              <a:rPr lang="sv-SE" dirty="0" smtClean="0"/>
              <a:t>uppvisar det </a:t>
            </a:r>
            <a:r>
              <a:rPr lang="sv-SE" dirty="0" smtClean="0"/>
              <a:t>starkaste </a:t>
            </a:r>
            <a:r>
              <a:rPr lang="sv-SE" dirty="0" smtClean="0"/>
              <a:t>sambandet .60-</a:t>
            </a:r>
            <a:r>
              <a:rPr lang="sv-SE" dirty="0" smtClean="0"/>
              <a:t>.70 följt av SES </a:t>
            </a:r>
            <a:r>
              <a:rPr lang="sv-SE" dirty="0" smtClean="0"/>
              <a:t>med .30-</a:t>
            </a:r>
            <a:r>
              <a:rPr lang="sv-SE" dirty="0" smtClean="0"/>
              <a:t>.</a:t>
            </a:r>
            <a:r>
              <a:rPr lang="sv-SE" dirty="0" smtClean="0"/>
              <a:t>40.</a:t>
            </a:r>
            <a:endParaRPr lang="sv-SE" dirty="0" smtClean="0"/>
          </a:p>
          <a:p>
            <a:r>
              <a:rPr lang="sv-SE" dirty="0" smtClean="0"/>
              <a:t>Fullgjord grundskola och gymnasieexamen är </a:t>
            </a:r>
            <a:r>
              <a:rPr lang="sv-SE" dirty="0"/>
              <a:t>oavsett </a:t>
            </a:r>
            <a:r>
              <a:rPr lang="sv-SE" dirty="0" smtClean="0"/>
              <a:t>SES </a:t>
            </a:r>
            <a:r>
              <a:rPr lang="sv-SE" dirty="0" smtClean="0"/>
              <a:t>den </a:t>
            </a:r>
            <a:r>
              <a:rPr lang="sv-SE" dirty="0" smtClean="0"/>
              <a:t>viktigaste </a:t>
            </a:r>
            <a:r>
              <a:rPr lang="sv-SE" dirty="0" smtClean="0"/>
              <a:t>skyddsfaktorn för </a:t>
            </a:r>
            <a:r>
              <a:rPr lang="sv-SE" dirty="0" smtClean="0"/>
              <a:t>ett gott liv och </a:t>
            </a:r>
            <a:r>
              <a:rPr lang="sv-SE" dirty="0" smtClean="0"/>
              <a:t>psykisk </a:t>
            </a:r>
            <a:r>
              <a:rPr lang="sv-SE" dirty="0" smtClean="0"/>
              <a:t>hälsa och tvärtom (Socialstyrelsen, 2010</a:t>
            </a:r>
            <a:r>
              <a:rPr lang="sv-SE" dirty="0" smtClean="0"/>
              <a:t>).</a:t>
            </a:r>
          </a:p>
          <a:p>
            <a:endParaRPr lang="sv-SE" dirty="0" smtClean="0"/>
          </a:p>
          <a:p>
            <a:r>
              <a:rPr lang="sv-SE" dirty="0"/>
              <a:t>V</a:t>
            </a:r>
            <a:r>
              <a:rPr lang="sv-SE" dirty="0" smtClean="0"/>
              <a:t>id </a:t>
            </a:r>
            <a:r>
              <a:rPr lang="sv-SE" dirty="0" smtClean="0"/>
              <a:t>sidan om </a:t>
            </a:r>
            <a:r>
              <a:rPr lang="sv-SE" dirty="0" smtClean="0"/>
              <a:t>detta har senare forskning uppmärksammat </a:t>
            </a:r>
            <a:r>
              <a:rPr lang="sv-SE" dirty="0" smtClean="0"/>
              <a:t>s.k. icke-kognitiva färdigheter som </a:t>
            </a:r>
            <a:r>
              <a:rPr lang="sv-SE" dirty="0" err="1" smtClean="0"/>
              <a:t>prediktorer</a:t>
            </a:r>
            <a:r>
              <a:rPr lang="sv-SE" dirty="0" smtClean="0"/>
              <a:t> av skolprestationer </a:t>
            </a:r>
            <a:r>
              <a:rPr lang="sv-SE" dirty="0" smtClean="0"/>
              <a:t>och i synnerhet elevers </a:t>
            </a:r>
            <a:r>
              <a:rPr lang="sv-SE" i="1" dirty="0" smtClean="0">
                <a:solidFill>
                  <a:srgbClr val="FF0000"/>
                </a:solidFill>
              </a:rPr>
              <a:t>inre motivation och </a:t>
            </a:r>
            <a:r>
              <a:rPr lang="sv-SE" i="1" dirty="0" smtClean="0">
                <a:solidFill>
                  <a:srgbClr val="FF0000"/>
                </a:solidFill>
              </a:rPr>
              <a:t>självkänsla</a:t>
            </a:r>
            <a:r>
              <a:rPr lang="sv-SE" dirty="0" smtClean="0">
                <a:solidFill>
                  <a:srgbClr val="FF0000"/>
                </a:solidFill>
              </a:rPr>
              <a:t>, </a:t>
            </a:r>
            <a:r>
              <a:rPr lang="sv-SE" dirty="0" smtClean="0"/>
              <a:t>som visar sig vara </a:t>
            </a:r>
            <a:r>
              <a:rPr lang="sv-SE" i="1" dirty="0">
                <a:solidFill>
                  <a:srgbClr val="FF0000"/>
                </a:solidFill>
              </a:rPr>
              <a:t>starkare än kognitiv förmåga </a:t>
            </a:r>
            <a:r>
              <a:rPr lang="sv-SE" i="1" dirty="0" smtClean="0">
                <a:solidFill>
                  <a:srgbClr val="FF0000"/>
                </a:solidFill>
              </a:rPr>
              <a:t>och i viss mån </a:t>
            </a:r>
            <a:r>
              <a:rPr lang="sv-SE" i="1" dirty="0" smtClean="0">
                <a:solidFill>
                  <a:schemeClr val="tx1"/>
                </a:solidFill>
              </a:rPr>
              <a:t>utjämna </a:t>
            </a:r>
            <a:r>
              <a:rPr lang="sv-SE" i="1" dirty="0">
                <a:solidFill>
                  <a:srgbClr val="FF0000"/>
                </a:solidFill>
              </a:rPr>
              <a:t>betydelsen av SES</a:t>
            </a:r>
            <a:r>
              <a:rPr lang="sv-SE" i="1" dirty="0"/>
              <a:t>. </a:t>
            </a:r>
          </a:p>
          <a:p>
            <a:endParaRPr lang="sv-SE" dirty="0" smtClean="0"/>
          </a:p>
          <a:p>
            <a:pPr marL="0" indent="0">
              <a:buNone/>
            </a:pPr>
            <a:endParaRPr lang="sv-SE" dirty="0" smtClean="0"/>
          </a:p>
        </p:txBody>
      </p:sp>
    </p:spTree>
    <p:extLst>
      <p:ext uri="{BB962C8B-B14F-4D97-AF65-F5344CB8AC3E}">
        <p14:creationId xmlns:p14="http://schemas.microsoft.com/office/powerpoint/2010/main" val="72966401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051720" y="476673"/>
            <a:ext cx="6552280" cy="720080"/>
          </a:xfrm>
        </p:spPr>
        <p:txBody>
          <a:bodyPr/>
          <a:lstStyle/>
          <a:p>
            <a:r>
              <a:rPr lang="sv-SE" dirty="0" smtClean="0"/>
              <a:t>Vem är skolan till för?</a:t>
            </a:r>
            <a:endParaRPr lang="sv-SE" dirty="0"/>
          </a:p>
        </p:txBody>
      </p:sp>
      <p:sp>
        <p:nvSpPr>
          <p:cNvPr id="3" name="Platshållare för innehåll 2"/>
          <p:cNvSpPr>
            <a:spLocks noGrp="1"/>
          </p:cNvSpPr>
          <p:nvPr>
            <p:ph sz="quarter" idx="12"/>
          </p:nvPr>
        </p:nvSpPr>
        <p:spPr>
          <a:xfrm>
            <a:off x="684000" y="1556793"/>
            <a:ext cx="7488237" cy="5301208"/>
          </a:xfrm>
        </p:spPr>
        <p:txBody>
          <a:bodyPr>
            <a:normAutofit fontScale="70000" lnSpcReduction="20000"/>
          </a:bodyPr>
          <a:lstStyle/>
          <a:p>
            <a:r>
              <a:rPr lang="sv-SE" altLang="sv-SE" sz="2900" dirty="0" smtClean="0"/>
              <a:t>Viktigt att </a:t>
            </a:r>
            <a:r>
              <a:rPr lang="sv-SE" altLang="sv-SE" sz="2900" dirty="0"/>
              <a:t>främja </a:t>
            </a:r>
            <a:r>
              <a:rPr lang="sv-SE" altLang="sv-SE" sz="2900" dirty="0" smtClean="0"/>
              <a:t>den </a:t>
            </a:r>
            <a:r>
              <a:rPr lang="sv-SE" altLang="sv-SE" sz="2900" dirty="0">
                <a:solidFill>
                  <a:schemeClr val="tx2"/>
                </a:solidFill>
              </a:rPr>
              <a:t>inre </a:t>
            </a:r>
            <a:r>
              <a:rPr lang="sv-SE" altLang="sv-SE" sz="2900" dirty="0" smtClean="0">
                <a:solidFill>
                  <a:schemeClr val="tx2"/>
                </a:solidFill>
              </a:rPr>
              <a:t>motivationen</a:t>
            </a:r>
            <a:r>
              <a:rPr lang="sv-SE" altLang="sv-SE" sz="2900" dirty="0" smtClean="0"/>
              <a:t>: det är den </a:t>
            </a:r>
            <a:r>
              <a:rPr lang="sv-SE" altLang="sv-SE" sz="2900" i="1" dirty="0" smtClean="0">
                <a:solidFill>
                  <a:schemeClr val="tx2"/>
                </a:solidFill>
              </a:rPr>
              <a:t>som </a:t>
            </a:r>
            <a:r>
              <a:rPr lang="sv-SE" altLang="sv-SE" sz="2900" i="1" dirty="0">
                <a:solidFill>
                  <a:schemeClr val="tx2"/>
                </a:solidFill>
              </a:rPr>
              <a:t>ger de mest bestående </a:t>
            </a:r>
            <a:r>
              <a:rPr lang="sv-SE" altLang="sv-SE" sz="2900" i="1" dirty="0" smtClean="0">
                <a:solidFill>
                  <a:schemeClr val="tx2"/>
                </a:solidFill>
              </a:rPr>
              <a:t>och djupa kunskaperna över tid</a:t>
            </a:r>
            <a:r>
              <a:rPr lang="sv-SE" altLang="sv-SE" sz="2900" dirty="0" smtClean="0"/>
              <a:t>. Trots </a:t>
            </a:r>
            <a:r>
              <a:rPr lang="sv-SE" altLang="sv-SE" sz="2900" dirty="0"/>
              <a:t>att den inte alltid leder till de högsta </a:t>
            </a:r>
            <a:r>
              <a:rPr lang="sv-SE" altLang="sv-SE" sz="2900" dirty="0" smtClean="0"/>
              <a:t>betygen skapar </a:t>
            </a:r>
            <a:r>
              <a:rPr lang="sv-SE" altLang="sv-SE" sz="2900" dirty="0"/>
              <a:t>den ett </a:t>
            </a:r>
            <a:r>
              <a:rPr lang="sv-SE" altLang="sv-SE" sz="2900" dirty="0" smtClean="0"/>
              <a:t>engagemang </a:t>
            </a:r>
            <a:r>
              <a:rPr lang="sv-SE" altLang="sv-SE" sz="2900" dirty="0"/>
              <a:t>och ett intresse att lära genom hela </a:t>
            </a:r>
            <a:r>
              <a:rPr lang="sv-SE" altLang="sv-SE" sz="2900" dirty="0" smtClean="0"/>
              <a:t>livet (Giota et al., 2020</a:t>
            </a:r>
            <a:r>
              <a:rPr lang="sv-SE" altLang="sv-SE" sz="2900" dirty="0" smtClean="0"/>
              <a:t>).</a:t>
            </a:r>
          </a:p>
          <a:p>
            <a:endParaRPr lang="sv-SE" altLang="sv-SE" sz="2900" dirty="0" smtClean="0"/>
          </a:p>
          <a:p>
            <a:r>
              <a:rPr lang="sv-SE" altLang="sv-SE" sz="2900" dirty="0" smtClean="0"/>
              <a:t>Trots att lusten </a:t>
            </a:r>
            <a:r>
              <a:rPr lang="sv-SE" altLang="sv-SE" sz="2900" dirty="0" smtClean="0"/>
              <a:t>att lära lyfts </a:t>
            </a:r>
            <a:r>
              <a:rPr lang="sv-SE" altLang="sv-SE" sz="2900" dirty="0" smtClean="0"/>
              <a:t>fram </a:t>
            </a:r>
            <a:r>
              <a:rPr lang="sv-SE" altLang="sv-SE" sz="2900" dirty="0" smtClean="0"/>
              <a:t>i forskning </a:t>
            </a:r>
            <a:r>
              <a:rPr lang="sv-SE" altLang="sv-SE" sz="2900" dirty="0"/>
              <a:t>och </a:t>
            </a:r>
            <a:r>
              <a:rPr lang="sv-SE" altLang="sv-SE" sz="2900" dirty="0" smtClean="0"/>
              <a:t>policy som </a:t>
            </a:r>
            <a:r>
              <a:rPr lang="sv-SE" altLang="sv-SE" sz="2900" dirty="0" smtClean="0"/>
              <a:t>en förutsättning för ett livslångt lärande och psykisk hälsa </a:t>
            </a:r>
            <a:r>
              <a:rPr lang="sv-SE" altLang="sv-SE" sz="2900" dirty="0" smtClean="0"/>
              <a:t>visar </a:t>
            </a:r>
            <a:r>
              <a:rPr lang="sv-SE" altLang="sv-SE" sz="2900" dirty="0" smtClean="0"/>
              <a:t>Skolverket (Rask, 2019) </a:t>
            </a:r>
            <a:r>
              <a:rPr lang="sv-SE" altLang="sv-SE" sz="2900" dirty="0" smtClean="0"/>
              <a:t>på </a:t>
            </a:r>
            <a:r>
              <a:rPr lang="sv-SE" altLang="sv-SE" sz="2900" dirty="0" smtClean="0"/>
              <a:t>att </a:t>
            </a:r>
            <a:r>
              <a:rPr lang="sv-SE" altLang="sv-SE" sz="2900" i="1" dirty="0" smtClean="0">
                <a:solidFill>
                  <a:schemeClr val="tx2"/>
                </a:solidFill>
              </a:rPr>
              <a:t>den inre motivationen har sjunkit </a:t>
            </a:r>
            <a:r>
              <a:rPr lang="sv-SE" altLang="sv-SE" sz="2900" dirty="0" smtClean="0"/>
              <a:t>bland svenska ungdomar mellan 2000 och 2018</a:t>
            </a:r>
            <a:r>
              <a:rPr lang="sv-SE" altLang="sv-SE" sz="2900" dirty="0" smtClean="0"/>
              <a:t>. </a:t>
            </a:r>
          </a:p>
          <a:p>
            <a:endParaRPr lang="sv-SE" altLang="sv-SE" sz="2900" dirty="0"/>
          </a:p>
          <a:p>
            <a:r>
              <a:rPr lang="sv-SE" altLang="sv-SE" sz="2900" dirty="0" smtClean="0"/>
              <a:t>De som </a:t>
            </a:r>
            <a:r>
              <a:rPr lang="sv-SE" altLang="sv-SE" sz="2900" dirty="0"/>
              <a:t>lyckas </a:t>
            </a:r>
            <a:r>
              <a:rPr lang="sv-SE" altLang="sv-SE" sz="2900" dirty="0" smtClean="0"/>
              <a:t>bra/bättre </a:t>
            </a:r>
            <a:r>
              <a:rPr lang="sv-SE" altLang="sv-SE" sz="2900" dirty="0"/>
              <a:t>i skolan över </a:t>
            </a:r>
            <a:r>
              <a:rPr lang="sv-SE" altLang="sv-SE" sz="2900" dirty="0" smtClean="0"/>
              <a:t>tid </a:t>
            </a:r>
            <a:r>
              <a:rPr lang="sv-SE" altLang="sv-SE" sz="2900" dirty="0" smtClean="0"/>
              <a:t>är de anpassningsbara och </a:t>
            </a:r>
            <a:r>
              <a:rPr lang="sv-SE" altLang="sv-SE" sz="2900" dirty="0" smtClean="0">
                <a:solidFill>
                  <a:schemeClr val="tx2"/>
                </a:solidFill>
              </a:rPr>
              <a:t>prestationsinriktade</a:t>
            </a:r>
            <a:r>
              <a:rPr lang="sv-SE" altLang="sv-SE" sz="2900" dirty="0" smtClean="0"/>
              <a:t> </a:t>
            </a:r>
            <a:r>
              <a:rPr lang="sv-SE" altLang="sv-SE" sz="2900" dirty="0"/>
              <a:t>eller </a:t>
            </a:r>
            <a:r>
              <a:rPr lang="sv-SE" altLang="sv-SE" sz="2900" dirty="0">
                <a:solidFill>
                  <a:schemeClr val="tx2"/>
                </a:solidFill>
              </a:rPr>
              <a:t>yttre </a:t>
            </a:r>
            <a:r>
              <a:rPr lang="sv-SE" altLang="sv-SE" sz="2900" dirty="0" smtClean="0">
                <a:solidFill>
                  <a:schemeClr val="tx2"/>
                </a:solidFill>
              </a:rPr>
              <a:t>motiverade </a:t>
            </a:r>
            <a:r>
              <a:rPr lang="sv-SE" altLang="sv-SE" sz="2900" dirty="0" smtClean="0"/>
              <a:t>eleverna samt de </a:t>
            </a:r>
            <a:r>
              <a:rPr lang="sv-SE" altLang="sv-SE" sz="2900" dirty="0" smtClean="0">
                <a:solidFill>
                  <a:schemeClr val="tx2"/>
                </a:solidFill>
              </a:rPr>
              <a:t>framtidsinriktade</a:t>
            </a:r>
            <a:r>
              <a:rPr lang="sv-SE" altLang="sv-SE" sz="2900" dirty="0" smtClean="0"/>
              <a:t> som </a:t>
            </a:r>
            <a:r>
              <a:rPr lang="sv-SE" altLang="sv-SE" sz="2900" dirty="0" smtClean="0"/>
              <a:t>strävar efter att få ett personligt utvecklande arbetet och bli självständiga individer (Giota, </a:t>
            </a:r>
            <a:r>
              <a:rPr lang="sv-SE" altLang="sv-SE" sz="2900" dirty="0" smtClean="0"/>
              <a:t>2001, 2010, </a:t>
            </a:r>
            <a:r>
              <a:rPr lang="sv-SE" altLang="sv-SE" sz="2900" dirty="0" smtClean="0"/>
              <a:t>2013; Giota &amp; Bergh, 2021).</a:t>
            </a:r>
            <a:endParaRPr lang="sv-SE" altLang="sv-SE" sz="2900" dirty="0"/>
          </a:p>
          <a:p>
            <a:endParaRPr lang="sv-SE" dirty="0"/>
          </a:p>
        </p:txBody>
      </p:sp>
    </p:spTree>
    <p:extLst>
      <p:ext uri="{BB962C8B-B14F-4D97-AF65-F5344CB8AC3E}">
        <p14:creationId xmlns:p14="http://schemas.microsoft.com/office/powerpoint/2010/main" val="113853911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63688" y="116632"/>
            <a:ext cx="6616987" cy="1318468"/>
          </a:xfrm>
        </p:spPr>
        <p:txBody>
          <a:bodyPr>
            <a:normAutofit/>
          </a:bodyPr>
          <a:lstStyle/>
          <a:p>
            <a:r>
              <a:rPr lang="sv-SE" sz="3200" dirty="0" err="1" smtClean="0"/>
              <a:t>Schoolperformance</a:t>
            </a:r>
            <a:r>
              <a:rPr lang="sv-SE" sz="3200" dirty="0" smtClean="0"/>
              <a:t> by Sex – </a:t>
            </a:r>
            <a:r>
              <a:rPr lang="sv-SE" sz="3200" dirty="0" err="1" smtClean="0"/>
              <a:t>Differences</a:t>
            </a:r>
            <a:r>
              <a:rPr lang="sv-SE" sz="3200" dirty="0" smtClean="0"/>
              <a:t> </a:t>
            </a:r>
            <a:r>
              <a:rPr lang="sv-SE" sz="3200" dirty="0" err="1" smtClean="0"/>
              <a:t>between</a:t>
            </a:r>
            <a:r>
              <a:rPr lang="sv-SE" sz="3200" dirty="0" smtClean="0"/>
              <a:t> boys and </a:t>
            </a:r>
            <a:r>
              <a:rPr lang="sv-SE" sz="3200" dirty="0" err="1" smtClean="0"/>
              <a:t>girls</a:t>
            </a:r>
            <a:r>
              <a:rPr lang="sv-SE" sz="3200" dirty="0" smtClean="0"/>
              <a:t/>
            </a:r>
            <a:br>
              <a:rPr lang="sv-SE" sz="3200" dirty="0" smtClean="0"/>
            </a:br>
            <a:r>
              <a:rPr lang="sv-SE" sz="2700" b="0" dirty="0" smtClean="0"/>
              <a:t>(Bergh &amp; Giota, 2020)</a:t>
            </a:r>
            <a:endParaRPr lang="sv-SE" sz="2700" b="0" dirty="0"/>
          </a:p>
        </p:txBody>
      </p:sp>
      <p:sp>
        <p:nvSpPr>
          <p:cNvPr id="4" name="Platshållare för text 3"/>
          <p:cNvSpPr>
            <a:spLocks noGrp="1"/>
          </p:cNvSpPr>
          <p:nvPr>
            <p:ph type="body" sz="half" idx="2"/>
          </p:nvPr>
        </p:nvSpPr>
        <p:spPr>
          <a:xfrm>
            <a:off x="162242" y="1501031"/>
            <a:ext cx="3058036" cy="2720057"/>
          </a:xfrm>
        </p:spPr>
        <p:txBody>
          <a:bodyPr>
            <a:normAutofit/>
          </a:bodyPr>
          <a:lstStyle/>
          <a:p>
            <a:r>
              <a:rPr lang="sv-SE" sz="2800" b="1" dirty="0" err="1" smtClean="0">
                <a:solidFill>
                  <a:schemeClr val="tx1"/>
                </a:solidFill>
              </a:rPr>
              <a:t>Performance</a:t>
            </a:r>
            <a:endParaRPr lang="sv-SE" sz="2800" b="1" dirty="0">
              <a:solidFill>
                <a:schemeClr val="tx1"/>
              </a:solidFill>
            </a:endParaRPr>
          </a:p>
          <a:p>
            <a:r>
              <a:rPr lang="sv-SE" sz="2400" dirty="0">
                <a:solidFill>
                  <a:schemeClr val="tx1"/>
                </a:solidFill>
              </a:rPr>
              <a:t>Comptetence </a:t>
            </a:r>
            <a:r>
              <a:rPr lang="sv-SE" sz="2400" dirty="0" err="1">
                <a:solidFill>
                  <a:schemeClr val="tx1"/>
                </a:solidFill>
              </a:rPr>
              <a:t>shown</a:t>
            </a:r>
            <a:r>
              <a:rPr lang="sv-SE" sz="2400" dirty="0">
                <a:solidFill>
                  <a:schemeClr val="tx1"/>
                </a:solidFill>
              </a:rPr>
              <a:t> by </a:t>
            </a:r>
            <a:r>
              <a:rPr lang="sv-SE" sz="2400" dirty="0" err="1">
                <a:solidFill>
                  <a:schemeClr val="tx1"/>
                </a:solidFill>
              </a:rPr>
              <a:t>outperforming</a:t>
            </a:r>
            <a:r>
              <a:rPr lang="sv-SE" sz="2400" dirty="0">
                <a:solidFill>
                  <a:schemeClr val="tx1"/>
                </a:solidFill>
              </a:rPr>
              <a:t> </a:t>
            </a:r>
            <a:r>
              <a:rPr lang="sv-SE" sz="2400" dirty="0" err="1">
                <a:solidFill>
                  <a:schemeClr val="tx1"/>
                </a:solidFill>
              </a:rPr>
              <a:t>peers</a:t>
            </a:r>
            <a:r>
              <a:rPr lang="sv-SE" sz="2400" dirty="0">
                <a:solidFill>
                  <a:schemeClr val="tx1"/>
                </a:solidFill>
              </a:rPr>
              <a:t>. </a:t>
            </a:r>
          </a:p>
          <a:p>
            <a:r>
              <a:rPr lang="sv-SE" sz="2400" dirty="0" smtClean="0">
                <a:solidFill>
                  <a:schemeClr val="tx1"/>
                </a:solidFill>
              </a:rPr>
              <a:t>Ranking </a:t>
            </a:r>
            <a:r>
              <a:rPr lang="sv-SE" sz="2400" dirty="0">
                <a:solidFill>
                  <a:schemeClr val="tx1"/>
                </a:solidFill>
              </a:rPr>
              <a:t>and, </a:t>
            </a:r>
            <a:r>
              <a:rPr lang="sv-SE" sz="2400" dirty="0" err="1">
                <a:solidFill>
                  <a:schemeClr val="tx1"/>
                </a:solidFill>
              </a:rPr>
              <a:t>grades</a:t>
            </a:r>
            <a:r>
              <a:rPr lang="sv-SE" sz="2400" dirty="0">
                <a:solidFill>
                  <a:schemeClr val="tx1"/>
                </a:solidFill>
              </a:rPr>
              <a:t> and </a:t>
            </a:r>
            <a:r>
              <a:rPr lang="sv-SE" sz="2400" dirty="0" err="1">
                <a:solidFill>
                  <a:schemeClr val="tx1"/>
                </a:solidFill>
              </a:rPr>
              <a:t>competition</a:t>
            </a:r>
            <a:endParaRPr lang="sv-SE" sz="2400" dirty="0">
              <a:solidFill>
                <a:schemeClr val="tx1"/>
              </a:solidFill>
            </a:endParaRPr>
          </a:p>
          <a:p>
            <a:endParaRPr lang="sv-SE" sz="2400" dirty="0">
              <a:solidFill>
                <a:schemeClr val="tx1"/>
              </a:solidFill>
            </a:endParaRPr>
          </a:p>
        </p:txBody>
      </p:sp>
      <p:pic>
        <p:nvPicPr>
          <p:cNvPr id="6" name="Platshållare för innehåll 5"/>
          <p:cNvPicPr>
            <a:picLocks noGrp="1" noChangeAspect="1"/>
          </p:cNvPicPr>
          <p:nvPr>
            <p:ph idx="1"/>
          </p:nvPr>
        </p:nvPicPr>
        <p:blipFill rotWithShape="1">
          <a:blip r:embed="rId2"/>
          <a:srcRect l="4795" t="20615" b="7807"/>
          <a:stretch/>
        </p:blipFill>
        <p:spPr>
          <a:xfrm>
            <a:off x="3498574" y="2162755"/>
            <a:ext cx="5526156" cy="2353586"/>
          </a:xfrm>
          <a:prstGeom prst="rect">
            <a:avLst/>
          </a:prstGeom>
        </p:spPr>
      </p:pic>
      <p:sp>
        <p:nvSpPr>
          <p:cNvPr id="7" name="textruta 6"/>
          <p:cNvSpPr txBox="1"/>
          <p:nvPr/>
        </p:nvSpPr>
        <p:spPr>
          <a:xfrm>
            <a:off x="162242" y="4960965"/>
            <a:ext cx="8763097" cy="1938992"/>
          </a:xfrm>
          <a:prstGeom prst="rect">
            <a:avLst/>
          </a:prstGeom>
          <a:noFill/>
        </p:spPr>
        <p:txBody>
          <a:bodyPr wrap="square" rtlCol="0">
            <a:spAutoFit/>
          </a:bodyPr>
          <a:lstStyle/>
          <a:p>
            <a:r>
              <a:rPr lang="sv-SE" sz="2000" dirty="0" smtClean="0"/>
              <a:t>Studien visar att en lärandeorientering gentemot skolarbetet i åk 9 </a:t>
            </a:r>
            <a:r>
              <a:rPr lang="sv-SE" sz="2000" dirty="0" smtClean="0"/>
              <a:t>(lära för att förstå och utveckla sin kompetens) utgjorde </a:t>
            </a:r>
            <a:r>
              <a:rPr lang="sv-SE" sz="2000" dirty="0" smtClean="0"/>
              <a:t>en stark skyddsfaktor mot psykosomatiska </a:t>
            </a:r>
            <a:r>
              <a:rPr lang="sv-SE" sz="2000" dirty="0" smtClean="0"/>
              <a:t>besvär</a:t>
            </a:r>
            <a:r>
              <a:rPr lang="sv-SE" sz="2000" dirty="0" smtClean="0"/>
              <a:t>. En</a:t>
            </a:r>
            <a:r>
              <a:rPr lang="sv-SE" sz="2000" dirty="0" smtClean="0"/>
              <a:t> stark prestationsorientering (lära för att vara duktigare än andra och betyg) utgjorde en </a:t>
            </a:r>
            <a:r>
              <a:rPr lang="sv-SE" sz="2000" dirty="0" smtClean="0"/>
              <a:t>riskfaktor för högre grad av psykosomatiska besvär; </a:t>
            </a:r>
            <a:r>
              <a:rPr lang="sv-SE" sz="2000" dirty="0" smtClean="0"/>
              <a:t>i synnerhet för flickorna. </a:t>
            </a:r>
            <a:r>
              <a:rPr lang="sv-SE" sz="2000" i="1" dirty="0" smtClean="0">
                <a:solidFill>
                  <a:schemeClr val="tx2"/>
                </a:solidFill>
              </a:rPr>
              <a:t>Att vara inre </a:t>
            </a:r>
            <a:r>
              <a:rPr lang="sv-SE" sz="2000" i="1" dirty="0" smtClean="0">
                <a:solidFill>
                  <a:schemeClr val="tx2"/>
                </a:solidFill>
              </a:rPr>
              <a:t>motiverad tycks </a:t>
            </a:r>
            <a:r>
              <a:rPr lang="sv-SE" sz="2000" i="1" dirty="0" smtClean="0">
                <a:solidFill>
                  <a:schemeClr val="tx2"/>
                </a:solidFill>
              </a:rPr>
              <a:t>verka skyddande mot psykosomatiska besvär för alla elever.</a:t>
            </a:r>
            <a:endParaRPr lang="sv-SE" sz="2000" i="1" dirty="0">
              <a:solidFill>
                <a:schemeClr val="tx2"/>
              </a:solidFill>
            </a:endParaRPr>
          </a:p>
        </p:txBody>
      </p:sp>
      <p:sp>
        <p:nvSpPr>
          <p:cNvPr id="8" name="textruta 7"/>
          <p:cNvSpPr txBox="1"/>
          <p:nvPr/>
        </p:nvSpPr>
        <p:spPr>
          <a:xfrm>
            <a:off x="4543790" y="1655568"/>
            <a:ext cx="86914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smtClean="0">
                <a:ln>
                  <a:noFill/>
                </a:ln>
                <a:solidFill>
                  <a:prstClr val="black"/>
                </a:solidFill>
                <a:effectLst/>
                <a:uLnTx/>
                <a:uFillTx/>
                <a:latin typeface="Arial"/>
                <a:ea typeface="+mn-ea"/>
                <a:cs typeface="+mn-cs"/>
              </a:rPr>
              <a:t>Boys</a:t>
            </a:r>
            <a:endParaRPr kumimoji="0" lang="sv-SE" sz="2400" b="0" i="0" u="none" strike="noStrike" kern="1200" cap="none" spc="0" normalizeH="0" baseline="0" noProof="0" dirty="0">
              <a:ln>
                <a:noFill/>
              </a:ln>
              <a:solidFill>
                <a:prstClr val="black"/>
              </a:solidFill>
              <a:effectLst/>
              <a:uLnTx/>
              <a:uFillTx/>
              <a:latin typeface="Arial"/>
              <a:ea typeface="+mn-ea"/>
              <a:cs typeface="+mn-cs"/>
            </a:endParaRPr>
          </a:p>
        </p:txBody>
      </p:sp>
      <p:sp>
        <p:nvSpPr>
          <p:cNvPr id="9" name="textruta 8"/>
          <p:cNvSpPr txBox="1"/>
          <p:nvPr/>
        </p:nvSpPr>
        <p:spPr>
          <a:xfrm>
            <a:off x="6954360" y="1648891"/>
            <a:ext cx="81785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smtClean="0">
                <a:ln>
                  <a:noFill/>
                </a:ln>
                <a:solidFill>
                  <a:prstClr val="black"/>
                </a:solidFill>
                <a:effectLst/>
                <a:uLnTx/>
                <a:uFillTx/>
                <a:latin typeface="Arial"/>
                <a:ea typeface="+mn-ea"/>
                <a:cs typeface="+mn-cs"/>
              </a:rPr>
              <a:t>Girls</a:t>
            </a:r>
            <a:endParaRPr kumimoji="0" lang="sv-SE" sz="2400" b="0" i="0" u="none" strike="noStrike" kern="1200" cap="none" spc="0" normalizeH="0" baseline="0" noProof="0" dirty="0">
              <a:ln>
                <a:noFill/>
              </a:ln>
              <a:solidFill>
                <a:prstClr val="black"/>
              </a:solidFill>
              <a:effectLst/>
              <a:uLnTx/>
              <a:uFillTx/>
              <a:latin typeface="Arial"/>
              <a:ea typeface="+mn-ea"/>
              <a:cs typeface="+mn-cs"/>
            </a:endParaRPr>
          </a:p>
        </p:txBody>
      </p:sp>
      <p:sp>
        <p:nvSpPr>
          <p:cNvPr id="10" name="textruta 9"/>
          <p:cNvSpPr txBox="1"/>
          <p:nvPr/>
        </p:nvSpPr>
        <p:spPr>
          <a:xfrm>
            <a:off x="3090378" y="2475721"/>
            <a:ext cx="553998" cy="1194833"/>
          </a:xfrm>
          <a:prstGeom prst="rect">
            <a:avLst/>
          </a:prstGeom>
          <a:noFill/>
        </p:spPr>
        <p:txBody>
          <a:bodyPr vert="vert270" wrap="square" rtlCol="0">
            <a:spAutoFit/>
            <a:scene3d>
              <a:camera prst="orthographicFront">
                <a:rot lat="0" lon="21299996" rev="0"/>
              </a:camera>
              <a:lightRig rig="threePt" dir="t"/>
            </a:scene3d>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smtClean="0">
                <a:ln>
                  <a:noFill/>
                </a:ln>
                <a:solidFill>
                  <a:prstClr val="black"/>
                </a:solidFill>
                <a:effectLst/>
                <a:uLnTx/>
                <a:uFillTx/>
                <a:latin typeface="Arial"/>
                <a:ea typeface="+mn-ea"/>
                <a:cs typeface="+mn-cs"/>
              </a:rPr>
              <a:t>PSP</a:t>
            </a:r>
            <a:endParaRPr kumimoji="0" lang="sv-SE" sz="2400" b="0" i="0" u="none" strike="noStrike" kern="1200" cap="none" spc="0" normalizeH="0" baseline="0" noProof="0" dirty="0">
              <a:ln>
                <a:noFill/>
              </a:ln>
              <a:solidFill>
                <a:prstClr val="black"/>
              </a:solidFill>
              <a:effectLst/>
              <a:uLnTx/>
              <a:uFillTx/>
              <a:latin typeface="Arial"/>
              <a:ea typeface="+mn-ea"/>
              <a:cs typeface="+mn-cs"/>
            </a:endParaRPr>
          </a:p>
        </p:txBody>
      </p:sp>
      <p:sp>
        <p:nvSpPr>
          <p:cNvPr id="11" name="textruta 10"/>
          <p:cNvSpPr txBox="1"/>
          <p:nvPr/>
        </p:nvSpPr>
        <p:spPr>
          <a:xfrm>
            <a:off x="4029198" y="4433369"/>
            <a:ext cx="4464908"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err="1" smtClean="0">
                <a:ln>
                  <a:noFill/>
                </a:ln>
                <a:solidFill>
                  <a:prstClr val="black"/>
                </a:solidFill>
                <a:effectLst/>
                <a:uLnTx/>
                <a:uFillTx/>
                <a:latin typeface="Arial"/>
                <a:ea typeface="+mn-ea"/>
                <a:cs typeface="+mn-cs"/>
              </a:rPr>
              <a:t>Performance</a:t>
            </a:r>
            <a:endParaRPr kumimoji="0" lang="sv-SE" sz="24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09270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934167"/>
            <a:ext cx="7056352" cy="720080"/>
          </a:xfrm>
        </p:spPr>
        <p:txBody>
          <a:bodyPr/>
          <a:lstStyle/>
          <a:p>
            <a:r>
              <a:rPr lang="sv-SE" sz="3200" dirty="0" smtClean="0"/>
              <a:t>Prestationsinriktade elever</a:t>
            </a:r>
            <a:endParaRPr lang="sv-SE" sz="3200" dirty="0"/>
          </a:p>
        </p:txBody>
      </p:sp>
      <p:sp>
        <p:nvSpPr>
          <p:cNvPr id="3" name="Platshållare för innehåll 2"/>
          <p:cNvSpPr>
            <a:spLocks noGrp="1"/>
          </p:cNvSpPr>
          <p:nvPr>
            <p:ph sz="quarter" idx="12"/>
          </p:nvPr>
        </p:nvSpPr>
        <p:spPr>
          <a:xfrm>
            <a:off x="684000" y="1340768"/>
            <a:ext cx="7488237" cy="5400600"/>
          </a:xfrm>
        </p:spPr>
        <p:txBody>
          <a:bodyPr>
            <a:normAutofit/>
          </a:bodyPr>
          <a:lstStyle/>
          <a:p>
            <a:pPr>
              <a:lnSpc>
                <a:spcPct val="80000"/>
              </a:lnSpc>
              <a:buNone/>
            </a:pPr>
            <a:endParaRPr lang="sv-SE" altLang="sv-SE" dirty="0" smtClean="0">
              <a:solidFill>
                <a:schemeClr val="accent1"/>
              </a:solidFill>
            </a:endParaRPr>
          </a:p>
          <a:p>
            <a:pPr>
              <a:lnSpc>
                <a:spcPct val="80000"/>
              </a:lnSpc>
              <a:buNone/>
            </a:pPr>
            <a:r>
              <a:rPr lang="sv-SE" altLang="sv-SE" dirty="0" smtClean="0">
                <a:solidFill>
                  <a:schemeClr val="accent1"/>
                </a:solidFill>
              </a:rPr>
              <a:t>Är fokuserade </a:t>
            </a:r>
            <a:r>
              <a:rPr lang="sv-SE" altLang="sv-SE" dirty="0">
                <a:solidFill>
                  <a:schemeClr val="accent1"/>
                </a:solidFill>
              </a:rPr>
              <a:t>på att</a:t>
            </a:r>
          </a:p>
          <a:p>
            <a:pPr>
              <a:lnSpc>
                <a:spcPct val="80000"/>
              </a:lnSpc>
              <a:buNone/>
            </a:pPr>
            <a:endParaRPr lang="sv-SE" altLang="sv-SE" dirty="0">
              <a:solidFill>
                <a:schemeClr val="accent2"/>
              </a:solidFill>
            </a:endParaRPr>
          </a:p>
          <a:p>
            <a:pPr>
              <a:lnSpc>
                <a:spcPct val="80000"/>
              </a:lnSpc>
            </a:pPr>
            <a:r>
              <a:rPr lang="sv-SE" altLang="sv-SE" dirty="0"/>
              <a:t>Demonstrera sin förmåga för </a:t>
            </a:r>
            <a:r>
              <a:rPr lang="sv-SE" altLang="sv-SE" dirty="0" smtClean="0"/>
              <a:t>andra (lärare, elever, förändrar)</a:t>
            </a:r>
            <a:endParaRPr lang="sv-SE" altLang="sv-SE" dirty="0"/>
          </a:p>
          <a:p>
            <a:pPr>
              <a:lnSpc>
                <a:spcPct val="80000"/>
              </a:lnSpc>
            </a:pPr>
            <a:r>
              <a:rPr lang="sv-SE" altLang="sv-SE" dirty="0"/>
              <a:t>Överträffa normativa prestationskrav (kriterier satta av </a:t>
            </a:r>
            <a:r>
              <a:rPr lang="sv-SE" altLang="sv-SE" dirty="0" smtClean="0"/>
              <a:t>andra såsom läroplansmål och betygskriterier)</a:t>
            </a:r>
            <a:endParaRPr lang="sv-SE" altLang="sv-SE" dirty="0"/>
          </a:p>
          <a:p>
            <a:pPr>
              <a:lnSpc>
                <a:spcPct val="80000"/>
              </a:lnSpc>
            </a:pPr>
            <a:r>
              <a:rPr lang="sv-SE" altLang="sv-SE" dirty="0"/>
              <a:t>Erhålla höga betyg eller olika belöningar</a:t>
            </a:r>
          </a:p>
          <a:p>
            <a:pPr>
              <a:lnSpc>
                <a:spcPct val="80000"/>
              </a:lnSpc>
            </a:pPr>
            <a:r>
              <a:rPr lang="sv-SE" altLang="sv-SE" dirty="0"/>
              <a:t>Överträffa andras prestationer och erhålla socialt erkännande för </a:t>
            </a:r>
            <a:r>
              <a:rPr lang="sv-SE" altLang="sv-SE" dirty="0" smtClean="0"/>
              <a:t>sina prestationer – få återkoppling om sin duktighet</a:t>
            </a:r>
            <a:endParaRPr lang="sv-SE" altLang="sv-SE" dirty="0"/>
          </a:p>
          <a:p>
            <a:pPr>
              <a:lnSpc>
                <a:spcPct val="80000"/>
              </a:lnSpc>
            </a:pPr>
            <a:r>
              <a:rPr lang="sv-SE" altLang="sv-SE" dirty="0"/>
              <a:t>Tävla med andra i klassen</a:t>
            </a:r>
          </a:p>
          <a:p>
            <a:pPr>
              <a:lnSpc>
                <a:spcPct val="80000"/>
              </a:lnSpc>
            </a:pPr>
            <a:r>
              <a:rPr lang="sv-SE" altLang="sv-SE" dirty="0"/>
              <a:t>Agera i enlighet med </a:t>
            </a:r>
            <a:r>
              <a:rPr lang="sv-SE" altLang="sv-SE" dirty="0" smtClean="0"/>
              <a:t>både klassrumsregler och samhälleliga </a:t>
            </a:r>
            <a:r>
              <a:rPr lang="sv-SE" altLang="sv-SE" dirty="0"/>
              <a:t>normer och </a:t>
            </a:r>
            <a:r>
              <a:rPr lang="sv-SE" altLang="sv-SE" dirty="0" smtClean="0"/>
              <a:t>värderingar</a:t>
            </a:r>
          </a:p>
          <a:p>
            <a:pPr marL="0" indent="0">
              <a:lnSpc>
                <a:spcPct val="80000"/>
              </a:lnSpc>
              <a:buNone/>
            </a:pPr>
            <a:endParaRPr lang="sv-SE" altLang="sv-SE" sz="1800" dirty="0" smtClean="0"/>
          </a:p>
          <a:p>
            <a:pPr marL="0" indent="0">
              <a:lnSpc>
                <a:spcPct val="80000"/>
              </a:lnSpc>
              <a:buNone/>
            </a:pPr>
            <a:r>
              <a:rPr lang="sv-SE" altLang="sv-SE" dirty="0"/>
              <a:t>A</a:t>
            </a:r>
            <a:r>
              <a:rPr lang="sv-SE" altLang="sv-SE" dirty="0" smtClean="0"/>
              <a:t>tt </a:t>
            </a:r>
            <a:r>
              <a:rPr lang="sv-SE" altLang="sv-SE" dirty="0" smtClean="0"/>
              <a:t>få </a:t>
            </a:r>
            <a:r>
              <a:rPr lang="sv-SE" altLang="sv-SE" dirty="0" smtClean="0">
                <a:solidFill>
                  <a:schemeClr val="tx2"/>
                </a:solidFill>
              </a:rPr>
              <a:t>ett erkännande på </a:t>
            </a:r>
            <a:r>
              <a:rPr lang="sv-SE" altLang="sv-SE" dirty="0" smtClean="0">
                <a:solidFill>
                  <a:schemeClr val="tx2"/>
                </a:solidFill>
              </a:rPr>
              <a:t>att ha varit </a:t>
            </a:r>
            <a:r>
              <a:rPr lang="sv-SE" altLang="sv-SE" dirty="0" smtClean="0">
                <a:solidFill>
                  <a:schemeClr val="tx2"/>
                </a:solidFill>
              </a:rPr>
              <a:t>duktigare än andra </a:t>
            </a:r>
            <a:r>
              <a:rPr lang="sv-SE" altLang="sv-SE" dirty="0" smtClean="0"/>
              <a:t>är viktigt för dessa elever. Andras prestationer eller yttre standards blir en referens för dessa elevers duktighet. Deras självvärde kommer därmed att bli beroende av deras förmåga att prestera relativt </a:t>
            </a:r>
            <a:r>
              <a:rPr lang="sv-SE" altLang="sv-SE" dirty="0" smtClean="0"/>
              <a:t>andra (Giota &amp; Bergh, 2021).</a:t>
            </a:r>
            <a:endParaRPr lang="sv-SE" altLang="sv-SE" dirty="0"/>
          </a:p>
          <a:p>
            <a:endParaRPr lang="sv-SE" dirty="0"/>
          </a:p>
        </p:txBody>
      </p:sp>
    </p:spTree>
    <p:extLst>
      <p:ext uri="{BB962C8B-B14F-4D97-AF65-F5344CB8AC3E}">
        <p14:creationId xmlns:p14="http://schemas.microsoft.com/office/powerpoint/2010/main" val="251224144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5"/>
            <a:ext cx="7920000" cy="1224137"/>
          </a:xfrm>
        </p:spPr>
        <p:txBody>
          <a:bodyPr/>
          <a:lstStyle/>
          <a:p>
            <a:r>
              <a:rPr lang="sv-SE" sz="2800" dirty="0" smtClean="0"/>
              <a:t>Hälsofrämjande försök på nio högstadieskolor i Sverige</a:t>
            </a:r>
            <a:r>
              <a:rPr lang="sv-SE" sz="2400" b="0" dirty="0" smtClean="0"/>
              <a:t/>
            </a:r>
            <a:br>
              <a:rPr lang="sv-SE" sz="2400" b="0" dirty="0" smtClean="0"/>
            </a:br>
            <a:r>
              <a:rPr lang="sv-SE" sz="2400" dirty="0"/>
              <a:t>Effekter av samtal och undersökande arbetssätt</a:t>
            </a:r>
            <a:r>
              <a:rPr lang="sv-SE" sz="2400" dirty="0" smtClean="0"/>
              <a:t>.</a:t>
            </a:r>
            <a:r>
              <a:rPr lang="sv-SE" sz="2400" b="0" dirty="0"/>
              <a:t/>
            </a:r>
            <a:br>
              <a:rPr lang="sv-SE" sz="2400" b="0" dirty="0"/>
            </a:br>
            <a:r>
              <a:rPr lang="sv-SE" sz="2400" b="0" dirty="0"/>
              <a:t>(Lander &amp; Giota, </a:t>
            </a:r>
            <a:r>
              <a:rPr lang="sv-SE" sz="2400" b="0" dirty="0" smtClean="0"/>
              <a:t>2006)</a:t>
            </a:r>
            <a:endParaRPr lang="sv-SE" sz="2400" b="0" dirty="0"/>
          </a:p>
        </p:txBody>
      </p:sp>
      <p:sp>
        <p:nvSpPr>
          <p:cNvPr id="3" name="Platshållare för innehåll 2"/>
          <p:cNvSpPr>
            <a:spLocks noGrp="1"/>
          </p:cNvSpPr>
          <p:nvPr>
            <p:ph sz="quarter" idx="12"/>
          </p:nvPr>
        </p:nvSpPr>
        <p:spPr>
          <a:xfrm>
            <a:off x="684000" y="2276872"/>
            <a:ext cx="7488237" cy="4320480"/>
          </a:xfrm>
        </p:spPr>
        <p:txBody>
          <a:bodyPr>
            <a:normAutofit/>
          </a:bodyPr>
          <a:lstStyle/>
          <a:p>
            <a:pPr lvl="0"/>
            <a:r>
              <a:rPr lang="sv-SE" dirty="0"/>
              <a:t>Försöket </a:t>
            </a:r>
            <a:r>
              <a:rPr lang="sv-SE" dirty="0" smtClean="0"/>
              <a:t>prövade </a:t>
            </a:r>
            <a:r>
              <a:rPr lang="sv-SE" dirty="0"/>
              <a:t>om problembaserat lärande för </a:t>
            </a:r>
            <a:r>
              <a:rPr lang="sv-SE" dirty="0" smtClean="0"/>
              <a:t>eleverna och </a:t>
            </a:r>
            <a:r>
              <a:rPr lang="sv-SE" dirty="0"/>
              <a:t>bearbetning av relationer och attityder via samtal mellan vuxna och barn kunde få positiva salutogena </a:t>
            </a:r>
            <a:r>
              <a:rPr lang="sv-SE" dirty="0" smtClean="0"/>
              <a:t>konsekvenser.</a:t>
            </a:r>
          </a:p>
          <a:p>
            <a:pPr lvl="0"/>
            <a:r>
              <a:rPr lang="sv-SE" dirty="0" smtClean="0"/>
              <a:t>Bland de </a:t>
            </a:r>
            <a:r>
              <a:rPr lang="sv-SE" dirty="0"/>
              <a:t>ämnen som diskuterades </a:t>
            </a:r>
            <a:r>
              <a:rPr lang="sv-SE" dirty="0" smtClean="0"/>
              <a:t>var: </a:t>
            </a:r>
            <a:r>
              <a:rPr lang="sv-SE" dirty="0"/>
              <a:t>skolan, livet i allmänhet</a:t>
            </a:r>
            <a:r>
              <a:rPr lang="sv-SE" dirty="0" smtClean="0"/>
              <a:t>, framtiden och arbete, betyg</a:t>
            </a:r>
            <a:r>
              <a:rPr lang="sv-SE" dirty="0"/>
              <a:t>, rasism, </a:t>
            </a:r>
            <a:r>
              <a:rPr lang="sv-SE" dirty="0" smtClean="0"/>
              <a:t>grupptryck, veckoplanering, sex </a:t>
            </a:r>
            <a:r>
              <a:rPr lang="sv-SE" dirty="0"/>
              <a:t>och samlevnad, kärlek och drömmar, alkohol och tobak, fester, helger och fritid. </a:t>
            </a:r>
          </a:p>
          <a:p>
            <a:r>
              <a:rPr lang="sv-SE" dirty="0"/>
              <a:t>Ett </a:t>
            </a:r>
            <a:r>
              <a:rPr lang="sv-SE" dirty="0" smtClean="0"/>
              <a:t>resultat: </a:t>
            </a:r>
            <a:r>
              <a:rPr lang="sv-SE" i="1" dirty="0" smtClean="0">
                <a:solidFill>
                  <a:schemeClr val="tx2"/>
                </a:solidFill>
              </a:rPr>
              <a:t>pojkar </a:t>
            </a:r>
            <a:r>
              <a:rPr lang="sv-SE" i="1" dirty="0">
                <a:solidFill>
                  <a:schemeClr val="tx2"/>
                </a:solidFill>
              </a:rPr>
              <a:t>gynnades mer av samtalen </a:t>
            </a:r>
            <a:r>
              <a:rPr lang="sv-SE" dirty="0"/>
              <a:t>i två särskilda </a:t>
            </a:r>
            <a:r>
              <a:rPr lang="sv-SE" dirty="0" smtClean="0"/>
              <a:t>avseenden. Den specifika aspekten av KASAM, begriplighet, utvecklades </a:t>
            </a:r>
            <a:r>
              <a:rPr lang="sv-SE" dirty="0"/>
              <a:t>mer för dem och de </a:t>
            </a:r>
            <a:r>
              <a:rPr lang="sv-SE" dirty="0" smtClean="0"/>
              <a:t>upplevde mindre </a:t>
            </a:r>
            <a:r>
              <a:rPr lang="sv-SE" dirty="0"/>
              <a:t>psykosomatiska besvär. </a:t>
            </a:r>
            <a:r>
              <a:rPr lang="sv-SE" i="1" dirty="0">
                <a:solidFill>
                  <a:schemeClr val="tx2"/>
                </a:solidFill>
              </a:rPr>
              <a:t>Flickor fick bättre kamratrelationer och bättre social </a:t>
            </a:r>
            <a:r>
              <a:rPr lang="sv-SE" i="1" dirty="0" smtClean="0">
                <a:solidFill>
                  <a:schemeClr val="tx2"/>
                </a:solidFill>
              </a:rPr>
              <a:t>empati</a:t>
            </a:r>
            <a:r>
              <a:rPr lang="sv-SE" dirty="0" smtClean="0"/>
              <a:t>.       </a:t>
            </a:r>
            <a:endParaRPr lang="sv-SE" dirty="0"/>
          </a:p>
          <a:p>
            <a:endParaRPr lang="sv-SE" dirty="0"/>
          </a:p>
        </p:txBody>
      </p:sp>
    </p:spTree>
    <p:extLst>
      <p:ext uri="{BB962C8B-B14F-4D97-AF65-F5344CB8AC3E}">
        <p14:creationId xmlns:p14="http://schemas.microsoft.com/office/powerpoint/2010/main" val="42783518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1907704" y="620713"/>
            <a:ext cx="6336184" cy="720055"/>
          </a:xfrm>
        </p:spPr>
        <p:txBody>
          <a:bodyPr/>
          <a:lstStyle/>
          <a:p>
            <a:r>
              <a:rPr lang="en-US" sz="2400" b="0" dirty="0"/>
              <a:t>"</a:t>
            </a:r>
            <a:r>
              <a:rPr lang="en-US" sz="2400" b="0" dirty="0">
                <a:latin typeface="Arial" panose="020B0604020202020204" pitchFamily="34" charset="0"/>
                <a:cs typeface="Arial" panose="020B0604020202020204" pitchFamily="34" charset="0"/>
              </a:rPr>
              <a:t>Evaluation through Follow-up" (ETF) </a:t>
            </a:r>
            <a:r>
              <a:rPr lang="en-US" sz="2400" b="0" dirty="0" smtClean="0">
                <a:latin typeface="Arial" panose="020B0604020202020204" pitchFamily="34" charset="0"/>
                <a:cs typeface="Arial" panose="020B0604020202020204" pitchFamily="34" charset="0"/>
              </a:rPr>
              <a:t>within </a:t>
            </a:r>
            <a:br>
              <a:rPr lang="en-US" sz="2400" b="0" dirty="0" smtClean="0">
                <a:latin typeface="Arial" panose="020B0604020202020204" pitchFamily="34" charset="0"/>
                <a:cs typeface="Arial" panose="020B0604020202020204" pitchFamily="34" charset="0"/>
              </a:rPr>
            </a:br>
            <a:r>
              <a:rPr lang="en-US" sz="2400" b="0" dirty="0" smtClean="0">
                <a:latin typeface="Arial" panose="020B0604020202020204" pitchFamily="34" charset="0"/>
                <a:cs typeface="Arial" panose="020B0604020202020204" pitchFamily="34" charset="0"/>
              </a:rPr>
              <a:t>The </a:t>
            </a:r>
            <a:r>
              <a:rPr lang="en-US" sz="2400" b="0" dirty="0">
                <a:latin typeface="Arial" panose="020B0604020202020204" pitchFamily="34" charset="0"/>
                <a:cs typeface="Arial" panose="020B0604020202020204" pitchFamily="34" charset="0"/>
              </a:rPr>
              <a:t>Gothenburg Longitudinal-database</a:t>
            </a:r>
            <a:endParaRPr lang="sv-SE" altLang="sv-SE" sz="2400" b="0" dirty="0" smtClean="0">
              <a:latin typeface="Arial" panose="020B0604020202020204" pitchFamily="34" charset="0"/>
              <a:cs typeface="Arial" panose="020B0604020202020204" pitchFamily="34" charset="0"/>
            </a:endParaRPr>
          </a:p>
        </p:txBody>
      </p:sp>
      <p:graphicFrame>
        <p:nvGraphicFramePr>
          <p:cNvPr id="58496" name="Group 128"/>
          <p:cNvGraphicFramePr>
            <a:graphicFrameLocks noGrp="1"/>
          </p:cNvGraphicFramePr>
          <p:nvPr>
            <p:ph idx="1"/>
            <p:extLst>
              <p:ext uri="{D42A27DB-BD31-4B8C-83A1-F6EECF244321}">
                <p14:modId xmlns:p14="http://schemas.microsoft.com/office/powerpoint/2010/main" val="4191660433"/>
              </p:ext>
            </p:extLst>
          </p:nvPr>
        </p:nvGraphicFramePr>
        <p:xfrm>
          <a:off x="711851" y="1628800"/>
          <a:ext cx="7920037" cy="4795971"/>
        </p:xfrm>
        <a:graphic>
          <a:graphicData uri="http://schemas.openxmlformats.org/drawingml/2006/table">
            <a:tbl>
              <a:tblPr/>
              <a:tblGrid>
                <a:gridCol w="922337">
                  <a:extLst>
                    <a:ext uri="{9D8B030D-6E8A-4147-A177-3AD203B41FA5}">
                      <a16:colId xmlns:a16="http://schemas.microsoft.com/office/drawing/2014/main" val="20000"/>
                    </a:ext>
                  </a:extLst>
                </a:gridCol>
                <a:gridCol w="1119188">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1565974">
                  <a:extLst>
                    <a:ext uri="{9D8B030D-6E8A-4147-A177-3AD203B41FA5}">
                      <a16:colId xmlns:a16="http://schemas.microsoft.com/office/drawing/2014/main" val="20003"/>
                    </a:ext>
                  </a:extLst>
                </a:gridCol>
                <a:gridCol w="210121">
                  <a:extLst>
                    <a:ext uri="{9D8B030D-6E8A-4147-A177-3AD203B41FA5}">
                      <a16:colId xmlns:a16="http://schemas.microsoft.com/office/drawing/2014/main" val="20004"/>
                    </a:ext>
                  </a:extLst>
                </a:gridCol>
                <a:gridCol w="1158031">
                  <a:extLst>
                    <a:ext uri="{9D8B030D-6E8A-4147-A177-3AD203B41FA5}">
                      <a16:colId xmlns:a16="http://schemas.microsoft.com/office/drawing/2014/main" val="20005"/>
                    </a:ext>
                  </a:extLst>
                </a:gridCol>
                <a:gridCol w="216024">
                  <a:extLst>
                    <a:ext uri="{9D8B030D-6E8A-4147-A177-3AD203B41FA5}">
                      <a16:colId xmlns:a16="http://schemas.microsoft.com/office/drawing/2014/main" val="20006"/>
                    </a:ext>
                  </a:extLst>
                </a:gridCol>
                <a:gridCol w="1327870">
                  <a:extLst>
                    <a:ext uri="{9D8B030D-6E8A-4147-A177-3AD203B41FA5}">
                      <a16:colId xmlns:a16="http://schemas.microsoft.com/office/drawing/2014/main" val="20007"/>
                    </a:ext>
                  </a:extLst>
                </a:gridCol>
                <a:gridCol w="382587">
                  <a:extLst>
                    <a:ext uri="{9D8B030D-6E8A-4147-A177-3AD203B41FA5}">
                      <a16:colId xmlns:a16="http://schemas.microsoft.com/office/drawing/2014/main" val="20008"/>
                    </a:ext>
                  </a:extLst>
                </a:gridCol>
                <a:gridCol w="809625">
                  <a:extLst>
                    <a:ext uri="{9D8B030D-6E8A-4147-A177-3AD203B41FA5}">
                      <a16:colId xmlns:a16="http://schemas.microsoft.com/office/drawing/2014/main" val="20009"/>
                    </a:ext>
                  </a:extLst>
                </a:gridCol>
              </a:tblGrid>
              <a:tr h="504056">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Cohort</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Birthday</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gridSpan="3">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First</a:t>
                      </a: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and </a:t>
                      </a: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follow</a:t>
                      </a: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a:t>
                      </a: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up</a:t>
                      </a: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data </a:t>
                      </a: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collections</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hMerge="1">
                  <a:txBody>
                    <a:bodyPr/>
                    <a:lstStyle/>
                    <a:p>
                      <a:endParaRPr lang="sv-SE"/>
                    </a:p>
                  </a:txBody>
                  <a:tcPr/>
                </a:tc>
                <a:tc hMerge="1">
                  <a:txBody>
                    <a:bodyPr/>
                    <a:lstStyle/>
                    <a:p>
                      <a:endParaRPr lang="sv-SE"/>
                    </a:p>
                  </a:txBody>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Sampling-design</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Age</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0"/>
                  </a:ext>
                </a:extLst>
              </a:tr>
              <a:tr h="348600">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Year</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Grade</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2021</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239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smtClean="0">
                          <a:ln>
                            <a:noFill/>
                          </a:ln>
                          <a:solidFill>
                            <a:srgbClr val="464646"/>
                          </a:solidFill>
                          <a:effectLst/>
                          <a:latin typeface="Arial" pitchFamily="34" charset="0"/>
                          <a:ea typeface="ＭＳ Ｐゴシック" pitchFamily="34" charset="-128"/>
                          <a:cs typeface="Times New Roman" pitchFamily="18" charset="0"/>
                        </a:rPr>
                        <a:t>1948</a:t>
                      </a: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1961</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Birthday</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73</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2"/>
                  </a:ext>
                </a:extLst>
              </a:tr>
              <a:tr h="58080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1953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1966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Birthday</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68</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4164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1967</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1980, 1984</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6, 10</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54</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89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4</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1972</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1982, 1985, 1989</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3, 6, 10</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49</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3386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5</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smtClean="0">
                          <a:ln>
                            <a:noFill/>
                          </a:ln>
                          <a:solidFill>
                            <a:srgbClr val="464646"/>
                          </a:solidFill>
                          <a:effectLst/>
                          <a:latin typeface="Arial" pitchFamily="34" charset="0"/>
                          <a:ea typeface="ＭＳ Ｐゴシック" pitchFamily="34" charset="-128"/>
                          <a:cs typeface="Times New Roman" pitchFamily="18" charset="0"/>
                        </a:rPr>
                        <a:t>1977</a:t>
                      </a: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1987, 1990, 1996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3, 6, 12</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44</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4164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smtClean="0">
                          <a:ln>
                            <a:noFill/>
                          </a:ln>
                          <a:solidFill>
                            <a:srgbClr val="464646"/>
                          </a:solidFill>
                          <a:effectLst/>
                          <a:latin typeface="Arial" pitchFamily="34" charset="0"/>
                          <a:ea typeface="ＭＳ Ｐゴシック" pitchFamily="34" charset="-128"/>
                          <a:cs typeface="Times New Roman" pitchFamily="18" charset="0"/>
                        </a:rPr>
                        <a:t>1982</a:t>
                      </a: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1995, 2001</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6, 12</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 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39</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4164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7</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smtClean="0">
                          <a:ln>
                            <a:noFill/>
                          </a:ln>
                          <a:solidFill>
                            <a:srgbClr val="464646"/>
                          </a:solidFill>
                          <a:effectLst/>
                          <a:latin typeface="Arial" pitchFamily="34" charset="0"/>
                          <a:ea typeface="ＭＳ Ｐゴシック" pitchFamily="34" charset="-128"/>
                          <a:cs typeface="Times New Roman" pitchFamily="18" charset="0"/>
                        </a:rPr>
                        <a:t>1987</a:t>
                      </a: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2003, 2006</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9, 12</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 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34</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81995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8</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9 </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10 </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11              </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cap="flat">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1992</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1998</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2004</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2011</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2005, 2008, 2012</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2008, 2011, 2017</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2017, 2020</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2021</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6, 9,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aft</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12</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6, 9, 12</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6, 9</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 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 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rPr>
                        <a:t> 3</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Class </a:t>
                      </a:r>
                      <a:r>
                        <a:rPr kumimoji="0" lang="sv-SE" sz="1400" b="0" i="0" u="none" strike="noStrike" cap="none" normalizeH="0" baseline="0" dirty="0" err="1" smtClean="0">
                          <a:ln>
                            <a:noFill/>
                          </a:ln>
                          <a:solidFill>
                            <a:srgbClr val="464646"/>
                          </a:solidFill>
                          <a:effectLst/>
                          <a:latin typeface="Arial" pitchFamily="34" charset="0"/>
                          <a:ea typeface="ＭＳ Ｐゴシック" pitchFamily="34" charset="-128"/>
                          <a:cs typeface="Times New Roman" pitchFamily="18" charset="0"/>
                        </a:rPr>
                        <a:t>grade</a:t>
                      </a:r>
                      <a:r>
                        <a:rPr kumimoji="0" lang="sv-SE" sz="1400" b="0"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 2</a:t>
                      </a: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350"/>
                        </a:spcBef>
                        <a:spcAft>
                          <a:spcPct val="0"/>
                        </a:spcAft>
                        <a:buClrTx/>
                        <a:buSzTx/>
                        <a:buFont typeface="Arial" pitchFamily="34" charset="0"/>
                        <a:buNone/>
                        <a:tabLst/>
                      </a:pPr>
                      <a:endParaRPr kumimoji="0" lang="sv-SE" sz="1400" b="0"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a:noFill/>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rPr>
                        <a:t>29</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rPr>
                        <a:t>23</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rPr>
                        <a:t>17</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sz="1400" b="1" i="0" u="none" strike="noStrike" cap="none" normalizeH="0" baseline="0" dirty="0" smtClean="0">
                          <a:ln>
                            <a:noFill/>
                          </a:ln>
                          <a:solidFill>
                            <a:srgbClr val="464646"/>
                          </a:solidFill>
                          <a:effectLst/>
                          <a:latin typeface="Arial" pitchFamily="34" charset="0"/>
                          <a:ea typeface="ＭＳ Ｐゴシック" pitchFamily="34" charset="-128"/>
                        </a:rPr>
                        <a:t>11</a:t>
                      </a:r>
                      <a:endParaRPr kumimoji="0" lang="sv-SE" sz="1400" b="1" i="0" u="none" strike="noStrike" cap="none" normalizeH="0" baseline="0" dirty="0" smtClean="0">
                        <a:ln>
                          <a:noFill/>
                        </a:ln>
                        <a:solidFill>
                          <a:srgbClr val="464646"/>
                        </a:solidFill>
                        <a:effectLst/>
                        <a:latin typeface="Arial" pitchFamily="34" charset="0"/>
                        <a:ea typeface="ＭＳ Ｐゴシック" pitchFamily="34" charset="-128"/>
                      </a:endParaRPr>
                    </a:p>
                  </a:txBody>
                  <a:tcPr horzOverflow="overflow">
                    <a:lnL>
                      <a:noFill/>
                    </a:lnL>
                    <a:lnR cap="flat">
                      <a:noFill/>
                    </a:lnR>
                    <a:lnT>
                      <a:noFill/>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79749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5"/>
            <a:ext cx="8280488" cy="864097"/>
          </a:xfrm>
        </p:spPr>
        <p:txBody>
          <a:bodyPr/>
          <a:lstStyle/>
          <a:p>
            <a:r>
              <a:rPr lang="sv-SE" altLang="sv-SE" sz="2800" dirty="0"/>
              <a:t>Att </a:t>
            </a:r>
            <a:r>
              <a:rPr lang="sv-SE" altLang="sv-SE" sz="2800" dirty="0" smtClean="0"/>
              <a:t>förebygga ohälsa genom hälsofrämjande arbete, stärkt inre motivation och Goda </a:t>
            </a:r>
            <a:r>
              <a:rPr lang="sv-SE" altLang="sv-SE" sz="2800" dirty="0"/>
              <a:t>Sociala Relationer </a:t>
            </a:r>
            <a:endParaRPr lang="sv-SE" sz="2800" dirty="0"/>
          </a:p>
        </p:txBody>
      </p:sp>
      <p:sp>
        <p:nvSpPr>
          <p:cNvPr id="3" name="Platshållare för innehåll 2"/>
          <p:cNvSpPr>
            <a:spLocks noGrp="1"/>
          </p:cNvSpPr>
          <p:nvPr>
            <p:ph sz="quarter" idx="12"/>
          </p:nvPr>
        </p:nvSpPr>
        <p:spPr>
          <a:xfrm>
            <a:off x="684000" y="2060848"/>
            <a:ext cx="7488237" cy="4608512"/>
          </a:xfrm>
        </p:spPr>
        <p:txBody>
          <a:bodyPr>
            <a:normAutofit fontScale="92500" lnSpcReduction="20000"/>
          </a:bodyPr>
          <a:lstStyle/>
          <a:p>
            <a:pPr>
              <a:defRPr/>
            </a:pPr>
            <a:r>
              <a:rPr lang="sv-SE" dirty="0" smtClean="0">
                <a:solidFill>
                  <a:schemeClr val="tx1"/>
                </a:solidFill>
              </a:rPr>
              <a:t>Genom goda </a:t>
            </a:r>
            <a:r>
              <a:rPr lang="sv-SE" dirty="0">
                <a:solidFill>
                  <a:schemeClr val="tx1"/>
                </a:solidFill>
              </a:rPr>
              <a:t>sociala relationer med varandra </a:t>
            </a:r>
            <a:r>
              <a:rPr lang="sv-SE" dirty="0" smtClean="0">
                <a:solidFill>
                  <a:schemeClr val="tx1"/>
                </a:solidFill>
              </a:rPr>
              <a:t>och samtal stärker vi de ungas </a:t>
            </a:r>
            <a:r>
              <a:rPr lang="sv-SE" dirty="0">
                <a:solidFill>
                  <a:schemeClr val="tx1"/>
                </a:solidFill>
              </a:rPr>
              <a:t>självkänsla och känsla av </a:t>
            </a:r>
            <a:r>
              <a:rPr lang="sv-SE" dirty="0" smtClean="0">
                <a:solidFill>
                  <a:schemeClr val="tx1"/>
                </a:solidFill>
              </a:rPr>
              <a:t>sammanhang (KASAM) </a:t>
            </a:r>
            <a:r>
              <a:rPr lang="sv-SE" dirty="0">
                <a:solidFill>
                  <a:schemeClr val="tx1"/>
                </a:solidFill>
              </a:rPr>
              <a:t>i skolan samt deras </a:t>
            </a:r>
            <a:r>
              <a:rPr lang="sv-SE" dirty="0" smtClean="0">
                <a:solidFill>
                  <a:schemeClr val="tx1"/>
                </a:solidFill>
              </a:rPr>
              <a:t>inre motivation </a:t>
            </a:r>
            <a:r>
              <a:rPr lang="sv-SE" dirty="0">
                <a:solidFill>
                  <a:schemeClr val="tx1"/>
                </a:solidFill>
              </a:rPr>
              <a:t>att </a:t>
            </a:r>
            <a:r>
              <a:rPr lang="sv-SE" dirty="0" smtClean="0">
                <a:solidFill>
                  <a:schemeClr val="tx1"/>
                </a:solidFill>
              </a:rPr>
              <a:t>lära.</a:t>
            </a:r>
          </a:p>
          <a:p>
            <a:pPr>
              <a:defRPr/>
            </a:pPr>
            <a:endParaRPr lang="sv-SE" dirty="0" smtClean="0">
              <a:solidFill>
                <a:schemeClr val="tx1"/>
              </a:solidFill>
            </a:endParaRPr>
          </a:p>
          <a:p>
            <a:pPr>
              <a:defRPr/>
            </a:pPr>
            <a:r>
              <a:rPr lang="sv-SE" dirty="0" smtClean="0">
                <a:solidFill>
                  <a:schemeClr val="tx1"/>
                </a:solidFill>
              </a:rPr>
              <a:t>Genom att utveckla ett </a:t>
            </a:r>
            <a:r>
              <a:rPr lang="sv-SE" dirty="0">
                <a:solidFill>
                  <a:schemeClr val="tx1"/>
                </a:solidFill>
              </a:rPr>
              <a:t>varmt relationsklimat </a:t>
            </a:r>
            <a:r>
              <a:rPr lang="sv-SE" dirty="0" smtClean="0">
                <a:solidFill>
                  <a:schemeClr val="tx1"/>
                </a:solidFill>
              </a:rPr>
              <a:t>mellan unga och </a:t>
            </a:r>
            <a:r>
              <a:rPr lang="sv-SE" dirty="0">
                <a:solidFill>
                  <a:schemeClr val="tx1"/>
                </a:solidFill>
              </a:rPr>
              <a:t>vuxna kan vi skapa bättre förutsättningar för </a:t>
            </a:r>
            <a:r>
              <a:rPr lang="sv-SE" dirty="0" smtClean="0">
                <a:solidFill>
                  <a:schemeClr val="tx1"/>
                </a:solidFill>
              </a:rPr>
              <a:t>alla unga människors lärande </a:t>
            </a:r>
            <a:r>
              <a:rPr lang="sv-SE" dirty="0">
                <a:solidFill>
                  <a:schemeClr val="tx1"/>
                </a:solidFill>
              </a:rPr>
              <a:t>och psykiska hälsa i skolan. Enligt forskning är avsaknaden av förtroendefulla relationer gemensamt för många elever som har lämnat skolan med ofullständiga betyg</a:t>
            </a:r>
            <a:r>
              <a:rPr lang="sv-SE" dirty="0" smtClean="0">
                <a:solidFill>
                  <a:schemeClr val="tx1"/>
                </a:solidFill>
              </a:rPr>
              <a:t>.</a:t>
            </a:r>
          </a:p>
          <a:p>
            <a:pPr marL="0" indent="0">
              <a:buNone/>
              <a:defRPr/>
            </a:pPr>
            <a:endParaRPr lang="sv-SE" dirty="0" smtClean="0">
              <a:solidFill>
                <a:schemeClr val="tx1"/>
              </a:solidFill>
            </a:endParaRPr>
          </a:p>
          <a:p>
            <a:pPr>
              <a:defRPr/>
            </a:pPr>
            <a:r>
              <a:rPr lang="sv-SE" dirty="0" smtClean="0">
                <a:solidFill>
                  <a:schemeClr val="tx1"/>
                </a:solidFill>
              </a:rPr>
              <a:t>Vi </a:t>
            </a:r>
            <a:r>
              <a:rPr lang="sv-SE" dirty="0">
                <a:solidFill>
                  <a:schemeClr val="tx1"/>
                </a:solidFill>
              </a:rPr>
              <a:t>behöver </a:t>
            </a:r>
            <a:r>
              <a:rPr lang="sv-SE" dirty="0" smtClean="0">
                <a:solidFill>
                  <a:schemeClr val="tx1"/>
                </a:solidFill>
              </a:rPr>
              <a:t>skapa bättre förutsättningar för att göra skolan mer begriplig </a:t>
            </a:r>
            <a:r>
              <a:rPr lang="sv-SE" dirty="0">
                <a:solidFill>
                  <a:schemeClr val="tx1"/>
                </a:solidFill>
              </a:rPr>
              <a:t>för </a:t>
            </a:r>
            <a:r>
              <a:rPr lang="sv-SE" dirty="0" smtClean="0">
                <a:solidFill>
                  <a:schemeClr val="tx1"/>
                </a:solidFill>
              </a:rPr>
              <a:t>unga människor, </a:t>
            </a:r>
            <a:r>
              <a:rPr lang="sv-SE" dirty="0">
                <a:solidFill>
                  <a:schemeClr val="tx1"/>
                </a:solidFill>
              </a:rPr>
              <a:t>hjälpa dem handskas med saker som sker och kan vara problematiska för dem, göra skolans innehåll meningsfullt för deras </a:t>
            </a:r>
            <a:r>
              <a:rPr lang="sv-SE" dirty="0" smtClean="0">
                <a:solidFill>
                  <a:schemeClr val="tx1"/>
                </a:solidFill>
              </a:rPr>
              <a:t>liv, stärka deras inre motivation att lära, och </a:t>
            </a:r>
            <a:r>
              <a:rPr lang="sv-SE" dirty="0">
                <a:solidFill>
                  <a:schemeClr val="tx1"/>
                </a:solidFill>
              </a:rPr>
              <a:t>få dem att tro på framtiden och sig själva, både i och utanför skolan.</a:t>
            </a:r>
          </a:p>
          <a:p>
            <a:endParaRPr lang="sv-SE" dirty="0"/>
          </a:p>
        </p:txBody>
      </p:sp>
    </p:spTree>
    <p:extLst>
      <p:ext uri="{BB962C8B-B14F-4D97-AF65-F5344CB8AC3E}">
        <p14:creationId xmlns:p14="http://schemas.microsoft.com/office/powerpoint/2010/main" val="196006826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96751"/>
            <a:ext cx="7920000" cy="432049"/>
          </a:xfrm>
        </p:spPr>
        <p:txBody>
          <a:bodyPr/>
          <a:lstStyle/>
          <a:p>
            <a:r>
              <a:rPr lang="sv-SE" sz="2800" b="0" dirty="0"/>
              <a:t>Så skapar </a:t>
            </a:r>
            <a:r>
              <a:rPr lang="sv-SE" sz="2800" b="0" dirty="0" smtClean="0"/>
              <a:t>vi motivation - generellt</a:t>
            </a:r>
            <a:r>
              <a:rPr lang="sv-SE" dirty="0"/>
              <a:t/>
            </a:r>
            <a:br>
              <a:rPr lang="sv-SE" dirty="0"/>
            </a:br>
            <a:endParaRPr lang="sv-SE" dirty="0"/>
          </a:p>
        </p:txBody>
      </p:sp>
      <p:sp>
        <p:nvSpPr>
          <p:cNvPr id="3" name="Platshållare för innehåll 2"/>
          <p:cNvSpPr>
            <a:spLocks noGrp="1"/>
          </p:cNvSpPr>
          <p:nvPr>
            <p:ph sz="quarter" idx="12"/>
          </p:nvPr>
        </p:nvSpPr>
        <p:spPr>
          <a:xfrm>
            <a:off x="678386" y="1700808"/>
            <a:ext cx="8213613" cy="6048672"/>
          </a:xfrm>
        </p:spPr>
        <p:txBody>
          <a:bodyPr>
            <a:normAutofit/>
          </a:bodyPr>
          <a:lstStyle/>
          <a:p>
            <a:pPr lvl="0"/>
            <a:r>
              <a:rPr lang="sv-SE" dirty="0"/>
              <a:t>När elever </a:t>
            </a:r>
            <a:r>
              <a:rPr lang="sv-SE" dirty="0" smtClean="0">
                <a:solidFill>
                  <a:schemeClr val="tx2"/>
                </a:solidFill>
              </a:rPr>
              <a:t>lär </a:t>
            </a:r>
            <a:r>
              <a:rPr lang="sv-SE" dirty="0">
                <a:solidFill>
                  <a:schemeClr val="tx2"/>
                </a:solidFill>
              </a:rPr>
              <a:t>ut till någon annan </a:t>
            </a:r>
            <a:r>
              <a:rPr lang="sv-SE" dirty="0"/>
              <a:t>lägger de ner mer tid och omsorg än om de lär </a:t>
            </a:r>
            <a:r>
              <a:rPr lang="sv-SE" dirty="0" smtClean="0"/>
              <a:t>bara </a:t>
            </a:r>
            <a:r>
              <a:rPr lang="sv-SE" dirty="0"/>
              <a:t>för sin egen skull</a:t>
            </a:r>
            <a:r>
              <a:rPr lang="sv-SE" dirty="0" smtClean="0"/>
              <a:t>. Att elever lär av varandra är starkt motivationsskapande.</a:t>
            </a:r>
            <a:endParaRPr lang="sv-SE" dirty="0"/>
          </a:p>
          <a:p>
            <a:pPr lvl="0"/>
            <a:r>
              <a:rPr lang="sv-SE" dirty="0"/>
              <a:t>När elever </a:t>
            </a:r>
            <a:r>
              <a:rPr lang="sv-SE" dirty="0">
                <a:solidFill>
                  <a:schemeClr val="tx1"/>
                </a:solidFill>
              </a:rPr>
              <a:t>känner</a:t>
            </a:r>
            <a:r>
              <a:rPr lang="sv-SE" dirty="0">
                <a:solidFill>
                  <a:schemeClr val="tx2"/>
                </a:solidFill>
              </a:rPr>
              <a:t> kontroll </a:t>
            </a:r>
            <a:r>
              <a:rPr lang="sv-SE" dirty="0"/>
              <a:t>över </a:t>
            </a:r>
            <a:r>
              <a:rPr lang="sv-SE" dirty="0" smtClean="0"/>
              <a:t>en skoluppgift blir </a:t>
            </a:r>
            <a:r>
              <a:rPr lang="sv-SE" dirty="0"/>
              <a:t>de modigare och </a:t>
            </a:r>
            <a:r>
              <a:rPr lang="sv-SE" dirty="0" smtClean="0"/>
              <a:t>mer </a:t>
            </a:r>
            <a:r>
              <a:rPr lang="sv-SE" dirty="0"/>
              <a:t>benägna att söka utmaningar. För att känna kontroll över en </a:t>
            </a:r>
            <a:r>
              <a:rPr lang="sv-SE" dirty="0" smtClean="0"/>
              <a:t>skoluppgift </a:t>
            </a:r>
            <a:r>
              <a:rPr lang="sv-SE" dirty="0"/>
              <a:t>behöver eleven kunna göra vissa val </a:t>
            </a:r>
            <a:r>
              <a:rPr lang="sv-SE" dirty="0" smtClean="0"/>
              <a:t>själv som är meningsfulla för elevens skolgång. </a:t>
            </a:r>
            <a:r>
              <a:rPr lang="sv-SE" dirty="0"/>
              <a:t>I</a:t>
            </a:r>
            <a:r>
              <a:rPr lang="sv-SE" dirty="0" smtClean="0"/>
              <a:t>bland </a:t>
            </a:r>
            <a:r>
              <a:rPr lang="sv-SE" dirty="0"/>
              <a:t>kan det vara enkla saker som att få välja vilken deluppgift man börjar med.</a:t>
            </a:r>
          </a:p>
          <a:p>
            <a:pPr lvl="0"/>
            <a:r>
              <a:rPr lang="sv-SE" dirty="0">
                <a:solidFill>
                  <a:schemeClr val="tx2"/>
                </a:solidFill>
              </a:rPr>
              <a:t>Uppgiften måste vara lagom svår. </a:t>
            </a:r>
            <a:r>
              <a:rPr lang="sv-SE" dirty="0"/>
              <a:t>Den får inte kännas omöjlig men </a:t>
            </a:r>
            <a:r>
              <a:rPr lang="sv-SE" dirty="0" smtClean="0"/>
              <a:t>inte heller för </a:t>
            </a:r>
            <a:r>
              <a:rPr lang="sv-SE" dirty="0"/>
              <a:t>lätt. Vid en för enkel </a:t>
            </a:r>
            <a:r>
              <a:rPr lang="sv-SE" dirty="0" smtClean="0"/>
              <a:t>uppgift, går </a:t>
            </a:r>
            <a:r>
              <a:rPr lang="sv-SE" dirty="0"/>
              <a:t>också motivationen </a:t>
            </a:r>
            <a:r>
              <a:rPr lang="sv-SE" dirty="0" smtClean="0"/>
              <a:t>förlorad, för </a:t>
            </a:r>
            <a:r>
              <a:rPr lang="sv-SE" dirty="0"/>
              <a:t>poängen med </a:t>
            </a:r>
            <a:r>
              <a:rPr lang="sv-SE" dirty="0" smtClean="0"/>
              <a:t>lärandet </a:t>
            </a:r>
            <a:r>
              <a:rPr lang="sv-SE" dirty="0"/>
              <a:t>är att man ska utvecklas.</a:t>
            </a:r>
          </a:p>
          <a:p>
            <a:pPr lvl="0"/>
            <a:r>
              <a:rPr lang="sv-SE" dirty="0"/>
              <a:t>Att få </a:t>
            </a:r>
            <a:r>
              <a:rPr lang="sv-SE" dirty="0">
                <a:solidFill>
                  <a:schemeClr val="tx2"/>
                </a:solidFill>
              </a:rPr>
              <a:t>lösa en uppgift tillsammans med </a:t>
            </a:r>
            <a:r>
              <a:rPr lang="sv-SE" dirty="0" smtClean="0">
                <a:solidFill>
                  <a:schemeClr val="tx2"/>
                </a:solidFill>
              </a:rPr>
              <a:t>andra i ett grupparbete</a:t>
            </a:r>
            <a:r>
              <a:rPr lang="sv-SE" dirty="0" smtClean="0"/>
              <a:t>, där det uppstår samverkan, där </a:t>
            </a:r>
            <a:r>
              <a:rPr lang="sv-SE" dirty="0"/>
              <a:t>alla </a:t>
            </a:r>
            <a:r>
              <a:rPr lang="sv-SE" dirty="0" smtClean="0"/>
              <a:t>bidrar, och </a:t>
            </a:r>
            <a:r>
              <a:rPr lang="sv-SE" dirty="0"/>
              <a:t>där allas bidrag tas </a:t>
            </a:r>
            <a:r>
              <a:rPr lang="sv-SE" dirty="0" smtClean="0"/>
              <a:t>emot, är strakt motivationshöjande.</a:t>
            </a:r>
            <a:endParaRPr lang="sv-SE" dirty="0"/>
          </a:p>
        </p:txBody>
      </p:sp>
    </p:spTree>
    <p:extLst>
      <p:ext uri="{BB962C8B-B14F-4D97-AF65-F5344CB8AC3E}">
        <p14:creationId xmlns:p14="http://schemas.microsoft.com/office/powerpoint/2010/main" val="417495590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1078619"/>
          </a:xfrm>
        </p:spPr>
        <p:txBody>
          <a:bodyPr/>
          <a:lstStyle/>
          <a:p>
            <a:r>
              <a:rPr lang="sv-SE" dirty="0"/>
              <a:t>Så får du mer </a:t>
            </a:r>
            <a:r>
              <a:rPr lang="sv-SE" dirty="0" err="1" smtClean="0"/>
              <a:t>grit</a:t>
            </a:r>
            <a:r>
              <a:rPr lang="sv-SE" dirty="0" smtClean="0"/>
              <a:t> som elev eller vuxen i och utanför skolan </a:t>
            </a:r>
            <a:r>
              <a:rPr lang="sv-SE" dirty="0"/>
              <a:t/>
            </a:r>
            <a:br>
              <a:rPr lang="sv-SE" dirty="0"/>
            </a:br>
            <a:endParaRPr lang="sv-SE" dirty="0"/>
          </a:p>
        </p:txBody>
      </p:sp>
      <p:sp>
        <p:nvSpPr>
          <p:cNvPr id="3" name="Platshållare för innehåll 2"/>
          <p:cNvSpPr>
            <a:spLocks noGrp="1"/>
          </p:cNvSpPr>
          <p:nvPr>
            <p:ph sz="quarter" idx="12"/>
          </p:nvPr>
        </p:nvSpPr>
        <p:spPr>
          <a:xfrm>
            <a:off x="684000" y="1988840"/>
            <a:ext cx="7488237" cy="4464496"/>
          </a:xfrm>
        </p:spPr>
        <p:txBody>
          <a:bodyPr>
            <a:normAutofit lnSpcReduction="10000"/>
          </a:bodyPr>
          <a:lstStyle/>
          <a:p>
            <a:endParaRPr lang="sv-SE" dirty="0"/>
          </a:p>
          <a:p>
            <a:pPr marL="0" indent="0" fontAlgn="t">
              <a:buNone/>
            </a:pPr>
            <a:r>
              <a:rPr lang="sv-SE" b="1" dirty="0" smtClean="0"/>
              <a:t>Odla </a:t>
            </a:r>
            <a:r>
              <a:rPr lang="sv-SE" b="1" dirty="0"/>
              <a:t>din passion.</a:t>
            </a:r>
            <a:r>
              <a:rPr lang="sv-SE" dirty="0"/>
              <a:t> Fördjupa dig i det som väcker ditt intresse. Har du ingen passion, </a:t>
            </a:r>
            <a:r>
              <a:rPr lang="sv-SE" dirty="0" smtClean="0"/>
              <a:t>pröva </a:t>
            </a:r>
            <a:r>
              <a:rPr lang="sv-SE" dirty="0"/>
              <a:t>dig fram och </a:t>
            </a:r>
            <a:r>
              <a:rPr lang="sv-SE" dirty="0" smtClean="0"/>
              <a:t>experimentera. Fråga </a:t>
            </a:r>
            <a:r>
              <a:rPr lang="sv-SE" dirty="0"/>
              <a:t>dig vad du brukar tänka på, vad du bryr dig om på djupet och vad du tycker om att göra.</a:t>
            </a:r>
          </a:p>
          <a:p>
            <a:pPr marL="0" indent="0" fontAlgn="t">
              <a:buNone/>
            </a:pPr>
            <a:r>
              <a:rPr lang="sv-SE" b="1" dirty="0" smtClean="0"/>
              <a:t>Öva </a:t>
            </a:r>
            <a:r>
              <a:rPr lang="sv-SE" b="1" dirty="0"/>
              <a:t>medvetet.</a:t>
            </a:r>
            <a:r>
              <a:rPr lang="sv-SE" dirty="0"/>
              <a:t> Ägna koncentrerad tid åt det du vill bli bättre på och öva systematiskt på det.</a:t>
            </a:r>
          </a:p>
          <a:p>
            <a:pPr marL="0" indent="0" fontAlgn="t">
              <a:buNone/>
            </a:pPr>
            <a:r>
              <a:rPr lang="sv-SE" b="1" dirty="0" smtClean="0"/>
              <a:t>Ha </a:t>
            </a:r>
            <a:r>
              <a:rPr lang="sv-SE" b="1" dirty="0"/>
              <a:t>ett </a:t>
            </a:r>
            <a:r>
              <a:rPr lang="sv-SE" b="1" dirty="0" smtClean="0"/>
              <a:t>syfte med det du gör.</a:t>
            </a:r>
            <a:r>
              <a:rPr lang="sv-SE" dirty="0" smtClean="0"/>
              <a:t> </a:t>
            </a:r>
            <a:r>
              <a:rPr lang="sv-SE" dirty="0"/>
              <a:t>Ansträng dig för någon annan än dig själv. Det kan vara för dina kunder, din personal, för samhället eller världen.</a:t>
            </a:r>
          </a:p>
          <a:p>
            <a:pPr marL="0" indent="0" fontAlgn="t">
              <a:buNone/>
            </a:pPr>
            <a:r>
              <a:rPr lang="sv-SE" b="1" dirty="0" smtClean="0"/>
              <a:t>Odla </a:t>
            </a:r>
            <a:r>
              <a:rPr lang="sv-SE" b="1" dirty="0"/>
              <a:t>ditt hopp.</a:t>
            </a:r>
            <a:r>
              <a:rPr lang="sv-SE" dirty="0"/>
              <a:t> Tänk att det blir bättre i morgon. Du kan påverka ditt liv och dina framgångar. Odla din optimism och ge inte upp vid motgångar.</a:t>
            </a:r>
          </a:p>
          <a:p>
            <a:endParaRPr lang="sv-SE" dirty="0"/>
          </a:p>
        </p:txBody>
      </p:sp>
    </p:spTree>
    <p:extLst>
      <p:ext uri="{BB962C8B-B14F-4D97-AF65-F5344CB8AC3E}">
        <p14:creationId xmlns:p14="http://schemas.microsoft.com/office/powerpoint/2010/main" val="41083877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91680" y="476672"/>
            <a:ext cx="7920000" cy="1152129"/>
          </a:xfrm>
        </p:spPr>
        <p:txBody>
          <a:bodyPr/>
          <a:lstStyle/>
          <a:p>
            <a:r>
              <a:rPr lang="sv-SE" sz="3200" dirty="0" smtClean="0"/>
              <a:t>Fem nyckelstrategier för bedömning av </a:t>
            </a:r>
            <a:br>
              <a:rPr lang="sv-SE" sz="3200" dirty="0" smtClean="0"/>
            </a:br>
            <a:r>
              <a:rPr lang="sv-SE" sz="3200" dirty="0" smtClean="0"/>
              <a:t>kunskap och engagemang i lärandet</a:t>
            </a:r>
            <a:r>
              <a:rPr lang="sv-SE" dirty="0" smtClean="0"/>
              <a:t/>
            </a:r>
            <a:br>
              <a:rPr lang="sv-SE" dirty="0" smtClean="0"/>
            </a:br>
            <a:r>
              <a:rPr lang="sv-SE" sz="2800" b="0" dirty="0" smtClean="0"/>
              <a:t>(</a:t>
            </a:r>
            <a:r>
              <a:rPr lang="sv-SE" sz="2400" b="0" dirty="0" smtClean="0"/>
              <a:t>Dylan </a:t>
            </a:r>
            <a:r>
              <a:rPr lang="sv-SE" sz="2400" b="0" dirty="0" err="1" smtClean="0"/>
              <a:t>Wiliams</a:t>
            </a:r>
            <a:r>
              <a:rPr lang="sv-SE" sz="2400" b="0" dirty="0" smtClean="0"/>
              <a:t>, 2013</a:t>
            </a:r>
            <a:r>
              <a:rPr lang="sv-SE" sz="2800" b="0" dirty="0" smtClean="0"/>
              <a:t>)</a:t>
            </a:r>
            <a:r>
              <a:rPr lang="sv-SE" dirty="0" smtClean="0"/>
              <a:t/>
            </a:r>
            <a:br>
              <a:rPr lang="sv-SE" dirty="0" smtClean="0"/>
            </a:br>
            <a:endParaRPr lang="sv-SE" sz="1800" b="0" dirty="0"/>
          </a:p>
        </p:txBody>
      </p:sp>
      <p:sp>
        <p:nvSpPr>
          <p:cNvPr id="3" name="Platshållare för innehåll 2"/>
          <p:cNvSpPr>
            <a:spLocks noGrp="1"/>
          </p:cNvSpPr>
          <p:nvPr>
            <p:ph sz="quarter" idx="12"/>
          </p:nvPr>
        </p:nvSpPr>
        <p:spPr>
          <a:xfrm>
            <a:off x="684000" y="1772816"/>
            <a:ext cx="7488237" cy="5400600"/>
          </a:xfrm>
        </p:spPr>
        <p:txBody>
          <a:bodyPr>
            <a:noAutofit/>
          </a:bodyPr>
          <a:lstStyle/>
          <a:p>
            <a:r>
              <a:rPr lang="en-US" dirty="0" err="1" smtClean="0"/>
              <a:t>Klargör</a:t>
            </a:r>
            <a:r>
              <a:rPr lang="en-US" dirty="0" smtClean="0"/>
              <a:t> </a:t>
            </a:r>
            <a:r>
              <a:rPr lang="en-US" dirty="0" err="1" smtClean="0"/>
              <a:t>för</a:t>
            </a:r>
            <a:r>
              <a:rPr lang="en-US" dirty="0" smtClean="0"/>
              <a:t> eleven och </a:t>
            </a:r>
            <a:r>
              <a:rPr lang="en-US" dirty="0" err="1" smtClean="0"/>
              <a:t>skapa</a:t>
            </a:r>
            <a:r>
              <a:rPr lang="en-US" dirty="0" smtClean="0"/>
              <a:t> </a:t>
            </a:r>
            <a:r>
              <a:rPr lang="en-US" dirty="0" err="1" smtClean="0"/>
              <a:t>delaktighet</a:t>
            </a:r>
            <a:r>
              <a:rPr lang="en-US" dirty="0" smtClean="0"/>
              <a:t> </a:t>
            </a:r>
            <a:r>
              <a:rPr lang="en-US" dirty="0" err="1" smtClean="0"/>
              <a:t>i</a:t>
            </a:r>
            <a:r>
              <a:rPr lang="en-US" dirty="0" smtClean="0"/>
              <a:t> </a:t>
            </a:r>
            <a:r>
              <a:rPr lang="en-US" dirty="0" err="1" smtClean="0"/>
              <a:t>intentionerna</a:t>
            </a:r>
            <a:r>
              <a:rPr lang="en-US" dirty="0" smtClean="0"/>
              <a:t> med </a:t>
            </a:r>
            <a:r>
              <a:rPr lang="en-US" dirty="0" err="1" smtClean="0"/>
              <a:t>undervisningen</a:t>
            </a:r>
            <a:r>
              <a:rPr lang="en-US" dirty="0" smtClean="0"/>
              <a:t> och </a:t>
            </a:r>
            <a:r>
              <a:rPr lang="en-US" dirty="0" err="1" smtClean="0"/>
              <a:t>vad</a:t>
            </a:r>
            <a:r>
              <a:rPr lang="en-US" dirty="0" smtClean="0"/>
              <a:t> </a:t>
            </a:r>
            <a:r>
              <a:rPr lang="en-US" dirty="0" err="1" smtClean="0"/>
              <a:t>som</a:t>
            </a:r>
            <a:r>
              <a:rPr lang="en-US" dirty="0" smtClean="0"/>
              <a:t> </a:t>
            </a:r>
            <a:r>
              <a:rPr lang="en-US" dirty="0" err="1" smtClean="0"/>
              <a:t>krävs</a:t>
            </a:r>
            <a:r>
              <a:rPr lang="en-US" dirty="0" smtClean="0"/>
              <a:t> </a:t>
            </a:r>
            <a:r>
              <a:rPr lang="en-US" dirty="0" err="1" smtClean="0"/>
              <a:t>för</a:t>
            </a:r>
            <a:r>
              <a:rPr lang="en-US" dirty="0" smtClean="0"/>
              <a:t> </a:t>
            </a:r>
            <a:r>
              <a:rPr lang="en-US" dirty="0" err="1" smtClean="0"/>
              <a:t>att</a:t>
            </a:r>
            <a:r>
              <a:rPr lang="en-US" dirty="0" smtClean="0"/>
              <a:t> </a:t>
            </a:r>
            <a:r>
              <a:rPr lang="en-US" dirty="0" err="1" smtClean="0"/>
              <a:t>lyckas</a:t>
            </a:r>
            <a:r>
              <a:rPr lang="en-US" dirty="0" smtClean="0"/>
              <a:t> </a:t>
            </a:r>
            <a:r>
              <a:rPr lang="en-US" dirty="0" err="1" smtClean="0"/>
              <a:t>i</a:t>
            </a:r>
            <a:r>
              <a:rPr lang="en-US" dirty="0" smtClean="0"/>
              <a:t> </a:t>
            </a:r>
            <a:r>
              <a:rPr lang="en-US" dirty="0" err="1" smtClean="0"/>
              <a:t>sitt</a:t>
            </a:r>
            <a:r>
              <a:rPr lang="en-US" dirty="0" smtClean="0"/>
              <a:t> </a:t>
            </a:r>
            <a:r>
              <a:rPr lang="en-US" dirty="0" err="1" smtClean="0"/>
              <a:t>lärande</a:t>
            </a:r>
            <a:r>
              <a:rPr lang="en-US" dirty="0" smtClean="0"/>
              <a:t>.</a:t>
            </a:r>
          </a:p>
          <a:p>
            <a:r>
              <a:rPr lang="en-US" dirty="0" err="1" smtClean="0"/>
              <a:t>Få</a:t>
            </a:r>
            <a:r>
              <a:rPr lang="en-US" dirty="0" smtClean="0"/>
              <a:t> till </a:t>
            </a:r>
            <a:r>
              <a:rPr lang="en-US" dirty="0" err="1" smtClean="0"/>
              <a:t>stånd</a:t>
            </a:r>
            <a:r>
              <a:rPr lang="en-US" dirty="0" smtClean="0"/>
              <a:t> </a:t>
            </a:r>
            <a:r>
              <a:rPr lang="en-US" dirty="0" err="1" smtClean="0"/>
              <a:t>ett</a:t>
            </a:r>
            <a:r>
              <a:rPr lang="en-US" dirty="0" smtClean="0"/>
              <a:t> </a:t>
            </a:r>
            <a:r>
              <a:rPr lang="en-US" dirty="0" err="1" smtClean="0"/>
              <a:t>lärande</a:t>
            </a:r>
            <a:r>
              <a:rPr lang="en-US" dirty="0" smtClean="0"/>
              <a:t> </a:t>
            </a:r>
            <a:r>
              <a:rPr lang="en-US" dirty="0" err="1" smtClean="0"/>
              <a:t>klassrum</a:t>
            </a:r>
            <a:r>
              <a:rPr lang="en-US" dirty="0" smtClean="0"/>
              <a:t>: </a:t>
            </a:r>
            <a:r>
              <a:rPr lang="en-US" dirty="0" err="1" smtClean="0"/>
              <a:t>för</a:t>
            </a:r>
            <a:r>
              <a:rPr lang="en-US" dirty="0" smtClean="0"/>
              <a:t> </a:t>
            </a:r>
            <a:r>
              <a:rPr lang="en-US" dirty="0" err="1" smtClean="0"/>
              <a:t>djupa</a:t>
            </a:r>
            <a:r>
              <a:rPr lang="en-US" dirty="0" smtClean="0"/>
              <a:t> </a:t>
            </a:r>
            <a:r>
              <a:rPr lang="en-US" dirty="0" err="1" smtClean="0"/>
              <a:t>diskussioner</a:t>
            </a:r>
            <a:r>
              <a:rPr lang="en-US" dirty="0" smtClean="0"/>
              <a:t>, </a:t>
            </a:r>
            <a:r>
              <a:rPr lang="en-US" dirty="0" err="1" smtClean="0"/>
              <a:t>ställ</a:t>
            </a:r>
            <a:r>
              <a:rPr lang="en-US" dirty="0" smtClean="0"/>
              <a:t> </a:t>
            </a:r>
            <a:r>
              <a:rPr lang="en-US" dirty="0" err="1" smtClean="0"/>
              <a:t>utmanande</a:t>
            </a:r>
            <a:r>
              <a:rPr lang="en-US" dirty="0" smtClean="0"/>
              <a:t> </a:t>
            </a:r>
            <a:r>
              <a:rPr lang="en-US" dirty="0" err="1" smtClean="0"/>
              <a:t>frågor</a:t>
            </a:r>
            <a:r>
              <a:rPr lang="en-US" dirty="0" smtClean="0"/>
              <a:t>, </a:t>
            </a:r>
            <a:r>
              <a:rPr lang="en-US" dirty="0" err="1" smtClean="0"/>
              <a:t>skapa</a:t>
            </a:r>
            <a:r>
              <a:rPr lang="en-US" dirty="0" smtClean="0"/>
              <a:t> </a:t>
            </a:r>
            <a:r>
              <a:rPr lang="en-US" dirty="0" err="1" smtClean="0"/>
              <a:t>aktiviteter</a:t>
            </a:r>
            <a:r>
              <a:rPr lang="en-US" dirty="0" smtClean="0"/>
              <a:t> och </a:t>
            </a:r>
            <a:r>
              <a:rPr lang="en-US" dirty="0" err="1" smtClean="0"/>
              <a:t>uppgifter</a:t>
            </a:r>
            <a:r>
              <a:rPr lang="en-US" dirty="0" smtClean="0"/>
              <a:t> </a:t>
            </a:r>
            <a:r>
              <a:rPr lang="en-US" dirty="0" err="1" smtClean="0"/>
              <a:t>som</a:t>
            </a:r>
            <a:r>
              <a:rPr lang="en-US" dirty="0" smtClean="0"/>
              <a:t> </a:t>
            </a:r>
            <a:r>
              <a:rPr lang="en-US" dirty="0" err="1" smtClean="0"/>
              <a:t>utvecklar</a:t>
            </a:r>
            <a:r>
              <a:rPr lang="en-US" dirty="0" smtClean="0"/>
              <a:t> </a:t>
            </a:r>
            <a:r>
              <a:rPr lang="en-US" dirty="0" err="1" smtClean="0"/>
              <a:t>elevers</a:t>
            </a:r>
            <a:r>
              <a:rPr lang="en-US" dirty="0" smtClean="0"/>
              <a:t> </a:t>
            </a:r>
            <a:r>
              <a:rPr lang="en-US" dirty="0" err="1" smtClean="0"/>
              <a:t>lärande</a:t>
            </a:r>
            <a:r>
              <a:rPr lang="en-US" dirty="0" smtClean="0"/>
              <a:t> och </a:t>
            </a:r>
            <a:r>
              <a:rPr lang="en-US" dirty="0" err="1" smtClean="0"/>
              <a:t>visar</a:t>
            </a:r>
            <a:r>
              <a:rPr lang="en-US" dirty="0" smtClean="0"/>
              <a:t> </a:t>
            </a:r>
            <a:r>
              <a:rPr lang="en-US" dirty="0" err="1" smtClean="0"/>
              <a:t>vad</a:t>
            </a:r>
            <a:r>
              <a:rPr lang="en-US" dirty="0" smtClean="0"/>
              <a:t> de </a:t>
            </a:r>
            <a:r>
              <a:rPr lang="en-US" dirty="0" err="1" smtClean="0"/>
              <a:t>är</a:t>
            </a:r>
            <a:r>
              <a:rPr lang="en-US" dirty="0" smtClean="0"/>
              <a:t> bra </a:t>
            </a:r>
            <a:r>
              <a:rPr lang="en-US" dirty="0" err="1" smtClean="0"/>
              <a:t>på</a:t>
            </a:r>
            <a:r>
              <a:rPr lang="en-US" dirty="0" smtClean="0"/>
              <a:t> </a:t>
            </a:r>
            <a:r>
              <a:rPr lang="en-US" dirty="0" err="1" smtClean="0"/>
              <a:t>eller</a:t>
            </a:r>
            <a:r>
              <a:rPr lang="en-US" dirty="0" smtClean="0"/>
              <a:t> </a:t>
            </a:r>
            <a:r>
              <a:rPr lang="en-US" dirty="0" err="1" smtClean="0"/>
              <a:t>kan</a:t>
            </a:r>
            <a:r>
              <a:rPr lang="en-US" dirty="0" smtClean="0"/>
              <a:t> </a:t>
            </a:r>
            <a:r>
              <a:rPr lang="en-US" dirty="0" err="1" smtClean="0"/>
              <a:t>bli</a:t>
            </a:r>
            <a:r>
              <a:rPr lang="en-US" dirty="0" smtClean="0"/>
              <a:t> </a:t>
            </a:r>
            <a:r>
              <a:rPr lang="en-US" dirty="0" err="1" smtClean="0"/>
              <a:t>bättre</a:t>
            </a:r>
            <a:r>
              <a:rPr lang="en-US" dirty="0" smtClean="0"/>
              <a:t> </a:t>
            </a:r>
            <a:r>
              <a:rPr lang="en-US" dirty="0" err="1" smtClean="0"/>
              <a:t>på</a:t>
            </a:r>
            <a:r>
              <a:rPr lang="en-US" dirty="0" smtClean="0"/>
              <a:t>.</a:t>
            </a:r>
          </a:p>
          <a:p>
            <a:r>
              <a:rPr lang="en-US" dirty="0" smtClean="0"/>
              <a:t>Ge </a:t>
            </a:r>
            <a:r>
              <a:rPr lang="en-US" dirty="0" err="1" smtClean="0"/>
              <a:t>återkoppling</a:t>
            </a:r>
            <a:r>
              <a:rPr lang="en-US" dirty="0" smtClean="0"/>
              <a:t> (feedback) </a:t>
            </a:r>
            <a:r>
              <a:rPr lang="en-US" dirty="0" err="1" smtClean="0"/>
              <a:t>som</a:t>
            </a:r>
            <a:r>
              <a:rPr lang="en-US" dirty="0" smtClean="0"/>
              <a:t> </a:t>
            </a:r>
            <a:r>
              <a:rPr lang="en-US" dirty="0" err="1" smtClean="0"/>
              <a:t>för</a:t>
            </a:r>
            <a:r>
              <a:rPr lang="en-US" dirty="0" smtClean="0"/>
              <a:t> </a:t>
            </a:r>
            <a:r>
              <a:rPr lang="en-US" dirty="0" err="1" smtClean="0"/>
              <a:t>elever</a:t>
            </a:r>
            <a:r>
              <a:rPr lang="en-US" dirty="0" smtClean="0"/>
              <a:t> </a:t>
            </a:r>
            <a:r>
              <a:rPr lang="en-US" dirty="0" err="1" smtClean="0"/>
              <a:t>framåt</a:t>
            </a:r>
            <a:r>
              <a:rPr lang="en-US" dirty="0" smtClean="0"/>
              <a:t> </a:t>
            </a:r>
            <a:r>
              <a:rPr lang="en-US" dirty="0" err="1" smtClean="0"/>
              <a:t>i</a:t>
            </a:r>
            <a:r>
              <a:rPr lang="en-US" dirty="0" smtClean="0"/>
              <a:t> </a:t>
            </a:r>
            <a:r>
              <a:rPr lang="en-US" dirty="0" err="1" smtClean="0"/>
              <a:t>deras</a:t>
            </a:r>
            <a:r>
              <a:rPr lang="en-US" dirty="0" smtClean="0"/>
              <a:t> </a:t>
            </a:r>
            <a:r>
              <a:rPr lang="en-US" dirty="0" err="1" smtClean="0"/>
              <a:t>lärande</a:t>
            </a:r>
            <a:r>
              <a:rPr lang="en-US" dirty="0" smtClean="0"/>
              <a:t>: </a:t>
            </a:r>
            <a:r>
              <a:rPr lang="en-US" dirty="0" err="1" smtClean="0"/>
              <a:t>vad</a:t>
            </a:r>
            <a:r>
              <a:rPr lang="en-US" dirty="0" smtClean="0"/>
              <a:t> de </a:t>
            </a:r>
            <a:r>
              <a:rPr lang="en-US" dirty="0" err="1" smtClean="0"/>
              <a:t>behöver</a:t>
            </a:r>
            <a:r>
              <a:rPr lang="en-US" dirty="0" smtClean="0"/>
              <a:t> se </a:t>
            </a:r>
            <a:r>
              <a:rPr lang="en-US" dirty="0" err="1" smtClean="0"/>
              <a:t>över</a:t>
            </a:r>
            <a:r>
              <a:rPr lang="en-US" dirty="0" smtClean="0"/>
              <a:t>, </a:t>
            </a:r>
            <a:r>
              <a:rPr lang="en-US" dirty="0" err="1" smtClean="0"/>
              <a:t>jobba</a:t>
            </a:r>
            <a:r>
              <a:rPr lang="en-US" dirty="0" smtClean="0"/>
              <a:t> </a:t>
            </a:r>
            <a:r>
              <a:rPr lang="en-US" dirty="0" err="1" smtClean="0"/>
              <a:t>mer</a:t>
            </a:r>
            <a:r>
              <a:rPr lang="en-US" dirty="0" smtClean="0"/>
              <a:t> </a:t>
            </a:r>
            <a:r>
              <a:rPr lang="en-US" dirty="0" err="1" smtClean="0"/>
              <a:t>på</a:t>
            </a:r>
            <a:r>
              <a:rPr lang="en-US" dirty="0" smtClean="0"/>
              <a:t>, </a:t>
            </a:r>
            <a:r>
              <a:rPr lang="en-US" dirty="0" err="1" smtClean="0"/>
              <a:t>ändra</a:t>
            </a:r>
            <a:r>
              <a:rPr lang="en-US" dirty="0" smtClean="0"/>
              <a:t> </a:t>
            </a:r>
            <a:r>
              <a:rPr lang="en-US" dirty="0" err="1" smtClean="0"/>
              <a:t>för</a:t>
            </a:r>
            <a:r>
              <a:rPr lang="en-US" dirty="0" smtClean="0"/>
              <a:t> </a:t>
            </a:r>
            <a:r>
              <a:rPr lang="en-US" dirty="0" err="1" smtClean="0"/>
              <a:t>att</a:t>
            </a:r>
            <a:r>
              <a:rPr lang="en-US" dirty="0" smtClean="0"/>
              <a:t> </a:t>
            </a:r>
            <a:r>
              <a:rPr lang="en-US" dirty="0" err="1" smtClean="0"/>
              <a:t>nå</a:t>
            </a:r>
            <a:r>
              <a:rPr lang="en-US" dirty="0" smtClean="0"/>
              <a:t> </a:t>
            </a:r>
            <a:r>
              <a:rPr lang="en-US" dirty="0" err="1" smtClean="0"/>
              <a:t>sina</a:t>
            </a:r>
            <a:r>
              <a:rPr lang="en-US" dirty="0" smtClean="0"/>
              <a:t> </a:t>
            </a:r>
            <a:r>
              <a:rPr lang="en-US" dirty="0" err="1" smtClean="0"/>
              <a:t>kunskapsmål</a:t>
            </a:r>
            <a:endParaRPr lang="en-US" dirty="0" smtClean="0"/>
          </a:p>
          <a:p>
            <a:r>
              <a:rPr lang="en-US" dirty="0" err="1" smtClean="0"/>
              <a:t>Aktivera</a:t>
            </a:r>
            <a:r>
              <a:rPr lang="en-US" dirty="0" smtClean="0"/>
              <a:t> </a:t>
            </a:r>
            <a:r>
              <a:rPr lang="en-US" dirty="0" err="1" smtClean="0"/>
              <a:t>eleverna</a:t>
            </a:r>
            <a:r>
              <a:rPr lang="en-US" dirty="0" smtClean="0"/>
              <a:t> </a:t>
            </a:r>
            <a:r>
              <a:rPr lang="en-US" dirty="0" err="1" smtClean="0"/>
              <a:t>som</a:t>
            </a:r>
            <a:r>
              <a:rPr lang="en-US" dirty="0" smtClean="0"/>
              <a:t> </a:t>
            </a:r>
            <a:r>
              <a:rPr lang="en-US" dirty="0" err="1" smtClean="0"/>
              <a:t>ägare</a:t>
            </a:r>
            <a:r>
              <a:rPr lang="en-US" dirty="0" smtClean="0"/>
              <a:t> </a:t>
            </a:r>
            <a:r>
              <a:rPr lang="en-US" dirty="0" err="1" smtClean="0"/>
              <a:t>av</a:t>
            </a:r>
            <a:r>
              <a:rPr lang="en-US" dirty="0" smtClean="0"/>
              <a:t> </a:t>
            </a:r>
            <a:r>
              <a:rPr lang="en-US" dirty="0" err="1" smtClean="0"/>
              <a:t>sitt</a:t>
            </a:r>
            <a:r>
              <a:rPr lang="en-US" dirty="0" smtClean="0"/>
              <a:t> </a:t>
            </a:r>
            <a:r>
              <a:rPr lang="en-US" dirty="0" err="1" smtClean="0"/>
              <a:t>eget</a:t>
            </a:r>
            <a:r>
              <a:rPr lang="en-US" dirty="0" smtClean="0"/>
              <a:t> </a:t>
            </a:r>
            <a:r>
              <a:rPr lang="en-US" dirty="0" err="1" smtClean="0"/>
              <a:t>lärande</a:t>
            </a:r>
            <a:r>
              <a:rPr lang="en-US" dirty="0" smtClean="0"/>
              <a:t>. </a:t>
            </a:r>
            <a:r>
              <a:rPr lang="en-US" dirty="0" err="1" smtClean="0"/>
              <a:t>Arbeta</a:t>
            </a:r>
            <a:r>
              <a:rPr lang="en-US" dirty="0" smtClean="0"/>
              <a:t> med metacognition.</a:t>
            </a:r>
          </a:p>
          <a:p>
            <a:r>
              <a:rPr lang="en-US" dirty="0" err="1" smtClean="0"/>
              <a:t>Aktivera</a:t>
            </a:r>
            <a:r>
              <a:rPr lang="en-US" dirty="0" smtClean="0"/>
              <a:t> </a:t>
            </a:r>
            <a:r>
              <a:rPr lang="en-US" dirty="0" err="1" smtClean="0"/>
              <a:t>eleverna</a:t>
            </a:r>
            <a:r>
              <a:rPr lang="en-US" dirty="0" smtClean="0"/>
              <a:t> </a:t>
            </a:r>
            <a:r>
              <a:rPr lang="en-US" dirty="0" err="1" smtClean="0"/>
              <a:t>som</a:t>
            </a:r>
            <a:r>
              <a:rPr lang="en-US" dirty="0" smtClean="0"/>
              <a:t> </a:t>
            </a:r>
            <a:r>
              <a:rPr lang="en-US" dirty="0" err="1" smtClean="0"/>
              <a:t>undervisningsresurser</a:t>
            </a:r>
            <a:r>
              <a:rPr lang="en-US" dirty="0" smtClean="0"/>
              <a:t> </a:t>
            </a:r>
            <a:r>
              <a:rPr lang="en-US" dirty="0" err="1" smtClean="0"/>
              <a:t>för</a:t>
            </a:r>
            <a:r>
              <a:rPr lang="en-US" dirty="0" smtClean="0"/>
              <a:t> </a:t>
            </a:r>
            <a:r>
              <a:rPr lang="en-US" dirty="0" err="1" smtClean="0"/>
              <a:t>varandra</a:t>
            </a:r>
            <a:r>
              <a:rPr lang="en-US" dirty="0" smtClean="0"/>
              <a:t>.</a:t>
            </a:r>
            <a:endParaRPr lang="en-US" dirty="0"/>
          </a:p>
        </p:txBody>
      </p:sp>
    </p:spTree>
    <p:extLst>
      <p:ext uri="{BB962C8B-B14F-4D97-AF65-F5344CB8AC3E}">
        <p14:creationId xmlns:p14="http://schemas.microsoft.com/office/powerpoint/2010/main" val="267214210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7584" y="1052736"/>
            <a:ext cx="7776416" cy="720080"/>
          </a:xfrm>
        </p:spPr>
        <p:txBody>
          <a:bodyPr/>
          <a:lstStyle/>
          <a:p>
            <a:r>
              <a:rPr lang="sv-SE" b="0" dirty="0" smtClean="0"/>
              <a:t>Klassrumspraktiker och skolprestationer</a:t>
            </a:r>
            <a:endParaRPr lang="sv-SE" sz="1800" dirty="0"/>
          </a:p>
        </p:txBody>
      </p:sp>
      <p:sp>
        <p:nvSpPr>
          <p:cNvPr id="3" name="Platshållare för innehåll 2"/>
          <p:cNvSpPr>
            <a:spLocks noGrp="1"/>
          </p:cNvSpPr>
          <p:nvPr>
            <p:ph sz="quarter" idx="12"/>
          </p:nvPr>
        </p:nvSpPr>
        <p:spPr>
          <a:xfrm>
            <a:off x="684000" y="1628800"/>
            <a:ext cx="7488237" cy="5616624"/>
          </a:xfrm>
        </p:spPr>
        <p:txBody>
          <a:bodyPr>
            <a:noAutofit/>
          </a:bodyPr>
          <a:lstStyle/>
          <a:p>
            <a:pPr lvl="1"/>
            <a:r>
              <a:rPr lang="sv-SE" sz="2000" dirty="0" smtClean="0"/>
              <a:t>Metaanalyser visar att olika undervisningspraktiker såsom helklassundervisning, eget arbete och användningen av prov påverkar olika elevers skolprestationer på olika sätt (</a:t>
            </a:r>
            <a:r>
              <a:rPr lang="sv-SE" sz="2000" dirty="0" err="1" smtClean="0"/>
              <a:t>Seidel</a:t>
            </a:r>
            <a:r>
              <a:rPr lang="sv-SE" sz="2000" dirty="0" smtClean="0"/>
              <a:t> et al., 2007; </a:t>
            </a:r>
            <a:r>
              <a:rPr lang="sv-SE" sz="2000" dirty="0" err="1" smtClean="0"/>
              <a:t>Hattie</a:t>
            </a:r>
            <a:r>
              <a:rPr lang="sv-SE" sz="2000" dirty="0" smtClean="0"/>
              <a:t>, 2014).</a:t>
            </a:r>
            <a:endParaRPr lang="sv-SE" sz="2000" dirty="0"/>
          </a:p>
          <a:p>
            <a:pPr marL="216000" lvl="1" indent="0">
              <a:buNone/>
            </a:pPr>
            <a:endParaRPr lang="sv-SE" sz="2000" dirty="0" smtClean="0"/>
          </a:p>
          <a:p>
            <a:pPr lvl="1"/>
            <a:r>
              <a:rPr lang="sv-SE" sz="2000" dirty="0"/>
              <a:t>Giota et al. (2019) fann att </a:t>
            </a:r>
            <a:r>
              <a:rPr lang="sv-SE" sz="2000" dirty="0" smtClean="0"/>
              <a:t>elevcentrerade </a:t>
            </a:r>
            <a:r>
              <a:rPr lang="sv-SE" sz="2000" dirty="0"/>
              <a:t>undervisningspraktiker (Giota et al., 2018) var </a:t>
            </a:r>
            <a:r>
              <a:rPr lang="sv-SE" sz="2000" dirty="0" smtClean="0"/>
              <a:t>statistiskt </a:t>
            </a:r>
            <a:r>
              <a:rPr lang="sv-SE" sz="2000" dirty="0"/>
              <a:t>lika </a:t>
            </a:r>
            <a:r>
              <a:rPr lang="sv-SE" sz="2000" dirty="0" smtClean="0"/>
              <a:t>signifikanta </a:t>
            </a:r>
            <a:r>
              <a:rPr lang="sv-SE" sz="2000" dirty="0"/>
              <a:t>för elevernas skolprestationer som mer lärarledda, och att en mix av olika undervisningsstrategier gynnade alla elevers </a:t>
            </a:r>
            <a:r>
              <a:rPr lang="sv-SE" sz="2000" dirty="0" smtClean="0"/>
              <a:t>skolprestationer</a:t>
            </a:r>
            <a:r>
              <a:rPr lang="sv-SE" sz="2000" dirty="0"/>
              <a:t>. </a:t>
            </a:r>
            <a:endParaRPr lang="sv-SE" sz="2000" dirty="0" smtClean="0"/>
          </a:p>
          <a:p>
            <a:pPr marL="216000" lvl="1" indent="0">
              <a:buNone/>
            </a:pPr>
            <a:endParaRPr lang="sv-SE" sz="2000" dirty="0" smtClean="0"/>
          </a:p>
          <a:p>
            <a:pPr lvl="1"/>
            <a:r>
              <a:rPr lang="sv-SE" sz="2000" dirty="0" smtClean="0"/>
              <a:t>Att </a:t>
            </a:r>
            <a:r>
              <a:rPr lang="sv-SE" sz="2000" dirty="0"/>
              <a:t>vara delaktig och ha inflytande över undervisningen framkom som särskilt viktigt för </a:t>
            </a:r>
            <a:r>
              <a:rPr lang="sv-SE" sz="2000" dirty="0" smtClean="0"/>
              <a:t>alla elevers måluppfyllelse </a:t>
            </a:r>
            <a:r>
              <a:rPr lang="sv-SE" sz="2000" dirty="0"/>
              <a:t>2003, 2008 och 2014 </a:t>
            </a:r>
            <a:r>
              <a:rPr lang="sv-SE" sz="2000" dirty="0" smtClean="0"/>
              <a:t>i både </a:t>
            </a:r>
            <a:r>
              <a:rPr lang="sv-SE" sz="2000" dirty="0"/>
              <a:t>kommunala som fristående skolor. </a:t>
            </a:r>
          </a:p>
        </p:txBody>
      </p:sp>
    </p:spTree>
    <p:extLst>
      <p:ext uri="{BB962C8B-B14F-4D97-AF65-F5344CB8AC3E}">
        <p14:creationId xmlns:p14="http://schemas.microsoft.com/office/powerpoint/2010/main" val="110021557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1078619"/>
          </a:xfrm>
        </p:spPr>
        <p:txBody>
          <a:bodyPr/>
          <a:lstStyle/>
          <a:p>
            <a:r>
              <a:rPr lang="sv-SE" dirty="0" smtClean="0"/>
              <a:t>Diskussionsfrågor</a:t>
            </a:r>
            <a:endParaRPr lang="sv-SE" dirty="0"/>
          </a:p>
        </p:txBody>
      </p:sp>
      <p:sp>
        <p:nvSpPr>
          <p:cNvPr id="3" name="Platshållare för innehåll 2"/>
          <p:cNvSpPr>
            <a:spLocks noGrp="1"/>
          </p:cNvSpPr>
          <p:nvPr>
            <p:ph sz="quarter" idx="12"/>
          </p:nvPr>
        </p:nvSpPr>
        <p:spPr>
          <a:xfrm>
            <a:off x="684000" y="1916832"/>
            <a:ext cx="7488237" cy="4250318"/>
          </a:xfrm>
        </p:spPr>
        <p:txBody>
          <a:bodyPr>
            <a:normAutofit fontScale="70000" lnSpcReduction="20000"/>
          </a:bodyPr>
          <a:lstStyle/>
          <a:p>
            <a:r>
              <a:rPr lang="sv-SE" dirty="0" smtClean="0"/>
              <a:t>Hur skulle ni vilja beskriva den motivation som Folkhögskolans deltagare har med sig? Hur lyckas ni med att främja deras lust att lära och växa?</a:t>
            </a:r>
          </a:p>
          <a:p>
            <a:r>
              <a:rPr lang="sv-SE" dirty="0" smtClean="0"/>
              <a:t>Skulle ni vilja säga att det är huvudsakligen en inre motivation eller intresse de har med sig eller känner de prestationskrav av olika slag?</a:t>
            </a:r>
            <a:endParaRPr lang="sv-SE" dirty="0"/>
          </a:p>
          <a:p>
            <a:r>
              <a:rPr lang="sv-SE" dirty="0" smtClean="0"/>
              <a:t>Hur ser det ut med bemötandet i Folkhögskolan? Anser ni att alla deltagare blir sedda, lyssnade på, kan påverka, och utvecklas som människor trots olikheter i förutsättningar och erfarenheter? Hur bra lyckas ni med detta?</a:t>
            </a:r>
          </a:p>
          <a:p>
            <a:r>
              <a:rPr lang="sv-SE" dirty="0" smtClean="0"/>
              <a:t>Upplever era deltagare stress, krav eller en känsla av utanförskap? Vilka uttryck tar psykisk ohälsa i Folkhögskolan, eller är Folkhögskolan förskonad?</a:t>
            </a:r>
          </a:p>
          <a:p>
            <a:r>
              <a:rPr lang="sv-SE" dirty="0" smtClean="0"/>
              <a:t>Vilka arbetssätt är mest förekommande i Folkhögskolans verksamhet såsom samtal, lära av varandra, jobba temainriktad, problemlösande arbetssätt, mm. </a:t>
            </a:r>
            <a:r>
              <a:rPr lang="sv-SE" dirty="0"/>
              <a:t>o</a:t>
            </a:r>
            <a:r>
              <a:rPr lang="sv-SE" dirty="0" smtClean="0"/>
              <a:t>ch vilken inverkan har de på deltagarnas lärande och utveckling? </a:t>
            </a:r>
          </a:p>
          <a:p>
            <a:r>
              <a:rPr lang="sv-SE" dirty="0" smtClean="0"/>
              <a:t>Hur ser en varm och god relation med varandra ut i Folkhögskolan?</a:t>
            </a:r>
            <a:endParaRPr lang="sv-SE" dirty="0"/>
          </a:p>
          <a:p>
            <a:r>
              <a:rPr lang="sv-SE" dirty="0" smtClean="0"/>
              <a:t>Vilka ät de största förtjänsterna med att gå i Folkhögskolan enligt deltagarna?</a:t>
            </a:r>
          </a:p>
          <a:p>
            <a:r>
              <a:rPr lang="sv-SE" dirty="0" smtClean="0"/>
              <a:t>Vad gör Folkhögskolan unik? Vad kan den obligatoriska och gymnasieskolan lära </a:t>
            </a:r>
            <a:r>
              <a:rPr lang="sv-SE" smtClean="0"/>
              <a:t>av Folkhögskolan?</a:t>
            </a:r>
            <a:r>
              <a:rPr lang="sv-SE" dirty="0" smtClean="0"/>
              <a:t/>
            </a:r>
            <a:br>
              <a:rPr lang="sv-SE" dirty="0" smtClean="0"/>
            </a:br>
            <a:r>
              <a:rPr lang="sv-SE" dirty="0" smtClean="0"/>
              <a:t> </a:t>
            </a:r>
            <a:endParaRPr lang="sv-SE" dirty="0"/>
          </a:p>
          <a:p>
            <a:endParaRPr lang="sv-SE" dirty="0"/>
          </a:p>
        </p:txBody>
      </p:sp>
    </p:spTree>
    <p:extLst>
      <p:ext uri="{BB962C8B-B14F-4D97-AF65-F5344CB8AC3E}">
        <p14:creationId xmlns:p14="http://schemas.microsoft.com/office/powerpoint/2010/main" val="92562428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Platshållare för innehåll 2"/>
          <p:cNvSpPr>
            <a:spLocks noGrp="1"/>
          </p:cNvSpPr>
          <p:nvPr>
            <p:ph idx="4294967295"/>
          </p:nvPr>
        </p:nvSpPr>
        <p:spPr>
          <a:xfrm>
            <a:off x="1143000" y="908720"/>
            <a:ext cx="7749480" cy="5949280"/>
          </a:xfrm>
          <a:prstGeom prst="rect">
            <a:avLst/>
          </a:prstGeom>
        </p:spPr>
        <p:txBody>
          <a:bodyPr>
            <a:normAutofit fontScale="85000" lnSpcReduction="20000"/>
          </a:bodyPr>
          <a:lstStyle/>
          <a:p>
            <a:endParaRPr lang="sv-SE" altLang="sv-SE" sz="1800" dirty="0" smtClean="0"/>
          </a:p>
          <a:p>
            <a:r>
              <a:rPr lang="en-US" sz="1900" dirty="0" smtClean="0">
                <a:solidFill>
                  <a:schemeClr val="tx1"/>
                </a:solidFill>
              </a:rPr>
              <a:t>Bergh, D., &amp; Giota, J. (2020). </a:t>
            </a:r>
            <a:r>
              <a:rPr lang="en-US" sz="1900" dirty="0" smtClean="0"/>
              <a:t>Student </a:t>
            </a:r>
            <a:r>
              <a:rPr lang="en-US" sz="1900" dirty="0"/>
              <a:t>achievement goals and psychosomatic health </a:t>
            </a:r>
            <a:r>
              <a:rPr lang="en-US" sz="1900" dirty="0" smtClean="0"/>
              <a:t>complaints among </a:t>
            </a:r>
            <a:r>
              <a:rPr lang="en-US" sz="1900" dirty="0"/>
              <a:t>Swedish adolescents: the role of </a:t>
            </a:r>
            <a:r>
              <a:rPr lang="en-US" sz="1900" dirty="0" smtClean="0"/>
              <a:t>sex. </a:t>
            </a:r>
            <a:r>
              <a:rPr lang="en-US" sz="1900" i="1" dirty="0"/>
              <a:t>Journal of Public Health: From Theory to </a:t>
            </a:r>
            <a:r>
              <a:rPr lang="en-US" sz="1900" i="1" dirty="0" smtClean="0"/>
              <a:t>Practice. </a:t>
            </a:r>
            <a:r>
              <a:rPr lang="sv-SE" sz="1900" dirty="0" smtClean="0"/>
              <a:t>https</a:t>
            </a:r>
            <a:r>
              <a:rPr lang="sv-SE" sz="1900" dirty="0"/>
              <a:t>://</a:t>
            </a:r>
            <a:r>
              <a:rPr lang="sv-SE" sz="1900" dirty="0" smtClean="0"/>
              <a:t>doi.org/10.1007/s10389-020-01374-0.</a:t>
            </a:r>
            <a:endParaRPr lang="en-US" sz="1900" dirty="0" smtClean="0">
              <a:solidFill>
                <a:srgbClr val="FF0000"/>
              </a:solidFill>
            </a:endParaRPr>
          </a:p>
          <a:p>
            <a:r>
              <a:rPr lang="en-US" sz="1900" dirty="0" smtClean="0"/>
              <a:t>Giota</a:t>
            </a:r>
            <a:r>
              <a:rPr lang="en-US" sz="1900" dirty="0"/>
              <a:t>, J. (2001</a:t>
            </a:r>
            <a:r>
              <a:rPr lang="en-GB" sz="1900" dirty="0"/>
              <a:t>). </a:t>
            </a:r>
            <a:r>
              <a:rPr lang="en-GB" sz="1900" i="1" dirty="0"/>
              <a:t>Adolescents’perceptions of school and reasons for learning</a:t>
            </a:r>
            <a:r>
              <a:rPr lang="en-GB" sz="1900" dirty="0"/>
              <a:t>. </a:t>
            </a:r>
            <a:r>
              <a:rPr lang="sv-SE" sz="1900" dirty="0"/>
              <a:t>Akademisk avhandling. Göteborg: Göteborg studies in educational sciences 156, Acta Universitatis Gothoburgensis.</a:t>
            </a:r>
          </a:p>
          <a:p>
            <a:r>
              <a:rPr lang="sv-SE" altLang="sv-SE" sz="1900" dirty="0" smtClean="0"/>
              <a:t>Giota, J. (2002). Skoleffekter på elevers motivation och utveckling: en litteraturöversikt. </a:t>
            </a:r>
            <a:r>
              <a:rPr lang="sv-SE" altLang="sv-SE" sz="1900" i="1" dirty="0" smtClean="0"/>
              <a:t>Pedagogisk forskning i Sverige, Årg. 7, 4, </a:t>
            </a:r>
            <a:r>
              <a:rPr lang="sv-SE" altLang="sv-SE" sz="1900" dirty="0" smtClean="0"/>
              <a:t>279-305.</a:t>
            </a:r>
          </a:p>
          <a:p>
            <a:r>
              <a:rPr lang="sv-SE" altLang="sv-SE" sz="1900" dirty="0" smtClean="0"/>
              <a:t>Skolverket (Lander, R. &amp; Giota, J.) (2003). </a:t>
            </a:r>
            <a:r>
              <a:rPr lang="sv-SE" altLang="sv-SE" sz="1900" i="1" dirty="0" smtClean="0"/>
              <a:t>Självkänslan och skolans vardag. En enkätstudie av elevers och lärares attityder till information och kommunikation, lusten att lära, tid för lärande</a:t>
            </a:r>
            <a:r>
              <a:rPr lang="sv-SE" altLang="sv-SE" sz="1900" dirty="0" smtClean="0"/>
              <a:t>. Nationella kvalitetsgranskningar 2001-2002.</a:t>
            </a:r>
          </a:p>
          <a:p>
            <a:r>
              <a:rPr lang="sv-SE" altLang="sv-SE" sz="1900" dirty="0" smtClean="0"/>
              <a:t>Giota, J. (2006). </a:t>
            </a:r>
            <a:r>
              <a:rPr lang="sv-SE" altLang="sv-SE" sz="1900" dirty="0" err="1" smtClean="0"/>
              <a:t>Självbedöma</a:t>
            </a:r>
            <a:r>
              <a:rPr lang="sv-SE" altLang="sv-SE" sz="1900" dirty="0" smtClean="0"/>
              <a:t>, bedöma eller döma? Om elevers motivation, kompetens och prestationer i skolan. </a:t>
            </a:r>
            <a:r>
              <a:rPr lang="en-US" altLang="sv-SE" sz="1900" i="1" dirty="0" err="1" smtClean="0"/>
              <a:t>Pedagogisk</a:t>
            </a:r>
            <a:r>
              <a:rPr lang="en-US" altLang="sv-SE" sz="1900" i="1" dirty="0" smtClean="0"/>
              <a:t>  </a:t>
            </a:r>
            <a:r>
              <a:rPr lang="en-US" altLang="sv-SE" sz="1900" i="1" dirty="0" err="1" smtClean="0"/>
              <a:t>forskning</a:t>
            </a:r>
            <a:r>
              <a:rPr lang="en-US" altLang="sv-SE" sz="1900" i="1" dirty="0" smtClean="0"/>
              <a:t> </a:t>
            </a:r>
            <a:r>
              <a:rPr lang="en-US" altLang="sv-SE" sz="1900" i="1" dirty="0" err="1" smtClean="0"/>
              <a:t>i</a:t>
            </a:r>
            <a:r>
              <a:rPr lang="en-US" altLang="sv-SE" sz="1900" i="1" dirty="0" smtClean="0"/>
              <a:t> </a:t>
            </a:r>
            <a:r>
              <a:rPr lang="en-US" altLang="sv-SE" sz="1900" i="1" dirty="0" err="1" smtClean="0"/>
              <a:t>Sverige</a:t>
            </a:r>
            <a:r>
              <a:rPr lang="en-US" altLang="sv-SE" sz="1900" i="1" dirty="0" smtClean="0"/>
              <a:t>, 11 (2), </a:t>
            </a:r>
            <a:r>
              <a:rPr lang="en-US" altLang="sv-SE" sz="1900" dirty="0" smtClean="0"/>
              <a:t>94-115.</a:t>
            </a:r>
          </a:p>
          <a:p>
            <a:r>
              <a:rPr lang="sv-SE" altLang="sv-SE" sz="1900" dirty="0" smtClean="0"/>
              <a:t>Giota, J. (2013). </a:t>
            </a:r>
            <a:r>
              <a:rPr lang="sv-SE" altLang="sv-SE" sz="1900" i="1" dirty="0" smtClean="0"/>
              <a:t>Individualiserad undervisning i skolan – en forskningsöversikt.</a:t>
            </a:r>
            <a:r>
              <a:rPr lang="sv-SE" altLang="sv-SE" sz="1900" dirty="0" smtClean="0"/>
              <a:t> Vetenskapsrådets rapportserie 3:2013. Vetenskapsrådet. </a:t>
            </a:r>
          </a:p>
          <a:p>
            <a:r>
              <a:rPr lang="sv-SE" altLang="sv-SE" sz="1900" dirty="0" smtClean="0"/>
              <a:t>Giota, J. (2014). Att främja elevers motivation, lärande och skolprestationer. I Mats Ekholm och Hans-Åke Scherp (red.), </a:t>
            </a:r>
            <a:r>
              <a:rPr lang="sv-SE" altLang="sv-SE" sz="1900" i="1" dirty="0" smtClean="0"/>
              <a:t>Det goda lärandets grunder</a:t>
            </a:r>
            <a:r>
              <a:rPr lang="sv-SE" altLang="sv-SE" sz="1900" dirty="0" smtClean="0"/>
              <a:t>. Gleerups Utbildning AB.</a:t>
            </a:r>
          </a:p>
          <a:p>
            <a:r>
              <a:rPr lang="sv-SE" sz="1900" dirty="0"/>
              <a:t>Giota, J., &amp; Gustafsson, J. E. (2017). </a:t>
            </a:r>
            <a:r>
              <a:rPr lang="en-US" sz="1900" dirty="0"/>
              <a:t>Perceived demands of schooling, stress and mental health: Changes from Grade 6 to Grade 9 as a function of gender and cognitive ability. </a:t>
            </a:r>
            <a:r>
              <a:rPr lang="en-US" sz="1900" i="1" dirty="0"/>
              <a:t>Stress and Health, 33</a:t>
            </a:r>
            <a:r>
              <a:rPr lang="en-US" sz="1900" dirty="0"/>
              <a:t>(3), 253–266.</a:t>
            </a:r>
            <a:endParaRPr lang="sv-SE" sz="1900" dirty="0"/>
          </a:p>
          <a:p>
            <a:endParaRPr lang="sv-SE" altLang="sv-SE" sz="1800" dirty="0" smtClean="0"/>
          </a:p>
          <a:p>
            <a:endParaRPr lang="sv-SE" altLang="sv-SE" dirty="0" smtClean="0"/>
          </a:p>
          <a:p>
            <a:endParaRPr lang="sv-SE" altLang="sv-SE" dirty="0" smtClean="0"/>
          </a:p>
        </p:txBody>
      </p:sp>
      <p:sp>
        <p:nvSpPr>
          <p:cNvPr id="2" name="Rubrik 1"/>
          <p:cNvSpPr>
            <a:spLocks noGrp="1"/>
          </p:cNvSpPr>
          <p:nvPr>
            <p:ph type="title"/>
          </p:nvPr>
        </p:nvSpPr>
        <p:spPr>
          <a:xfrm>
            <a:off x="2051720" y="476673"/>
            <a:ext cx="6552280" cy="576064"/>
          </a:xfrm>
        </p:spPr>
        <p:txBody>
          <a:bodyPr/>
          <a:lstStyle/>
          <a:p>
            <a:r>
              <a:rPr lang="sv-SE" dirty="0" smtClean="0"/>
              <a:t>Referenser</a:t>
            </a:r>
            <a:endParaRPr lang="sv-SE" dirty="0"/>
          </a:p>
        </p:txBody>
      </p:sp>
    </p:spTree>
    <p:extLst>
      <p:ext uri="{BB962C8B-B14F-4D97-AF65-F5344CB8AC3E}">
        <p14:creationId xmlns:p14="http://schemas.microsoft.com/office/powerpoint/2010/main" val="7382939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Platshållare för innehåll 2"/>
          <p:cNvSpPr>
            <a:spLocks noGrp="1"/>
          </p:cNvSpPr>
          <p:nvPr>
            <p:ph idx="4294967295"/>
          </p:nvPr>
        </p:nvSpPr>
        <p:spPr>
          <a:xfrm>
            <a:off x="1143000" y="1340768"/>
            <a:ext cx="7749480" cy="4536504"/>
          </a:xfrm>
          <a:prstGeom prst="rect">
            <a:avLst/>
          </a:prstGeom>
        </p:spPr>
        <p:txBody>
          <a:bodyPr>
            <a:normAutofit fontScale="77500" lnSpcReduction="20000"/>
          </a:bodyPr>
          <a:lstStyle/>
          <a:p>
            <a:pPr marL="0" indent="0">
              <a:buNone/>
            </a:pPr>
            <a:endParaRPr lang="en-US" sz="1700" dirty="0"/>
          </a:p>
          <a:p>
            <a:r>
              <a:rPr lang="en-GB" sz="2100" dirty="0">
                <a:solidFill>
                  <a:schemeClr val="tx1"/>
                </a:solidFill>
              </a:rPr>
              <a:t>Giota, J., &amp; Emanuelsson, I. (2018). Individualized teaching practices in the Swedish comprehensive school from 1980 to 2014 in relation to education reforms and curricula goals. </a:t>
            </a:r>
            <a:r>
              <a:rPr lang="en-GB" sz="2100" i="1" dirty="0">
                <a:solidFill>
                  <a:schemeClr val="tx1"/>
                </a:solidFill>
              </a:rPr>
              <a:t>Nordic Journal of Studies in Educational Policy, 4</a:t>
            </a:r>
            <a:r>
              <a:rPr lang="en-GB" sz="2100" dirty="0">
                <a:solidFill>
                  <a:schemeClr val="tx1"/>
                </a:solidFill>
              </a:rPr>
              <a:t>(3), 144-155. </a:t>
            </a:r>
            <a:endParaRPr lang="sv-SE" sz="2100" dirty="0">
              <a:solidFill>
                <a:schemeClr val="tx1"/>
              </a:solidFill>
            </a:endParaRPr>
          </a:p>
          <a:p>
            <a:r>
              <a:rPr lang="en-US" sz="2100" dirty="0">
                <a:solidFill>
                  <a:schemeClr val="tx1"/>
                </a:solidFill>
              </a:rPr>
              <a:t>Giota, J., Bergh, D., &amp; Emanuelsson, I. (2019). Changes in individualized teaching practices in municipal and independent schools 2003, 2008 and 2014 - student achievement, family background and school choice in Sweden. </a:t>
            </a:r>
            <a:r>
              <a:rPr lang="en-US" sz="2100" dirty="0" smtClean="0">
                <a:solidFill>
                  <a:schemeClr val="tx1"/>
                </a:solidFill>
              </a:rPr>
              <a:t> </a:t>
            </a:r>
            <a:r>
              <a:rPr lang="en-GB" sz="2100" i="1" dirty="0" smtClean="0">
                <a:solidFill>
                  <a:schemeClr val="tx1"/>
                </a:solidFill>
              </a:rPr>
              <a:t>Nordic </a:t>
            </a:r>
            <a:r>
              <a:rPr lang="en-GB" sz="2100" i="1" dirty="0">
                <a:solidFill>
                  <a:schemeClr val="tx1"/>
                </a:solidFill>
              </a:rPr>
              <a:t>Journal of Studies in Educational </a:t>
            </a:r>
            <a:r>
              <a:rPr lang="en-GB" sz="2100" i="1" dirty="0" smtClean="0">
                <a:solidFill>
                  <a:schemeClr val="tx1"/>
                </a:solidFill>
              </a:rPr>
              <a:t>Policy. </a:t>
            </a:r>
            <a:r>
              <a:rPr lang="en-GB" sz="2100" dirty="0">
                <a:solidFill>
                  <a:schemeClr val="tx1"/>
                </a:solidFill>
              </a:rPr>
              <a:t>DOI: </a:t>
            </a:r>
            <a:r>
              <a:rPr lang="en-GB" sz="2100" dirty="0" smtClean="0">
                <a:solidFill>
                  <a:schemeClr val="tx1"/>
                </a:solidFill>
              </a:rPr>
              <a:t>10.1080/20020317.2019.1586513.</a:t>
            </a:r>
          </a:p>
          <a:p>
            <a:r>
              <a:rPr lang="sv-SE" sz="2100" dirty="0" smtClean="0"/>
              <a:t>Giota</a:t>
            </a:r>
            <a:r>
              <a:rPr lang="sv-SE" sz="2100" dirty="0"/>
              <a:t>, J., &amp; Gustafsson, J. E. (2021). </a:t>
            </a:r>
            <a:r>
              <a:rPr lang="en-US" sz="2100" dirty="0"/>
              <a:t>Perceived Academic Demands, Peer and Teacher Relationships, Stress, Anxiety and Mental Health: Changes from grade 6 to 9 as a function of gender and cognitive ability. </a:t>
            </a:r>
            <a:r>
              <a:rPr lang="en-US" sz="2100" i="1" dirty="0"/>
              <a:t>Scandinavian Journal of Educational Research</a:t>
            </a:r>
            <a:r>
              <a:rPr lang="en-US" sz="2100" dirty="0"/>
              <a:t>, 65(6), 956-971. </a:t>
            </a:r>
            <a:endParaRPr lang="sv-SE" sz="2100" dirty="0" smtClean="0">
              <a:solidFill>
                <a:schemeClr val="tx1"/>
              </a:solidFill>
            </a:endParaRPr>
          </a:p>
          <a:p>
            <a:r>
              <a:rPr lang="en-US" sz="2100" dirty="0"/>
              <a:t>Giota, J., &amp; Bergh, D. (2021). Adolescent academic, social and future achievement goal orientations: Implications for achievement by gender and parental education. </a:t>
            </a:r>
            <a:r>
              <a:rPr lang="en-US" sz="2100" i="1" dirty="0"/>
              <a:t>Scandinavian Journal of Educational Research</a:t>
            </a:r>
            <a:r>
              <a:rPr lang="en-US" sz="2100" dirty="0"/>
              <a:t>, 65(5), 831-850. </a:t>
            </a:r>
            <a:endParaRPr lang="sv-SE" sz="2100" dirty="0"/>
          </a:p>
          <a:p>
            <a:r>
              <a:rPr lang="sv-SE" sz="2100" dirty="0" smtClean="0">
                <a:solidFill>
                  <a:schemeClr val="tx1"/>
                </a:solidFill>
              </a:rPr>
              <a:t>Thomas, B., Ekman, R., Giota, J., Nilsson, P.-O., Hill, A., Gottfries, C.-G., &amp; Eriksson, A. (2020). </a:t>
            </a:r>
            <a:r>
              <a:rPr lang="sv-SE" sz="2100" i="1" dirty="0" smtClean="0">
                <a:solidFill>
                  <a:schemeClr val="tx1"/>
                </a:solidFill>
              </a:rPr>
              <a:t>Hjärnan och lärandet. Kunskaper för framtidens skola. </a:t>
            </a:r>
            <a:r>
              <a:rPr lang="sv-SE" sz="2100" dirty="0" smtClean="0">
                <a:solidFill>
                  <a:schemeClr val="tx1"/>
                </a:solidFill>
              </a:rPr>
              <a:t>Liber.</a:t>
            </a:r>
            <a:endParaRPr lang="sv-SE" sz="2100" dirty="0">
              <a:solidFill>
                <a:schemeClr val="tx1"/>
              </a:solidFill>
            </a:endParaRPr>
          </a:p>
          <a:p>
            <a:endParaRPr lang="sv-SE" sz="1800" dirty="0"/>
          </a:p>
          <a:p>
            <a:endParaRPr lang="sv-SE" sz="1700" dirty="0"/>
          </a:p>
          <a:p>
            <a:endParaRPr lang="sv-SE" sz="1600" dirty="0"/>
          </a:p>
          <a:p>
            <a:endParaRPr lang="sv-SE" altLang="sv-SE" dirty="0" smtClean="0"/>
          </a:p>
        </p:txBody>
      </p:sp>
      <p:sp>
        <p:nvSpPr>
          <p:cNvPr id="2" name="Rubrik 1"/>
          <p:cNvSpPr>
            <a:spLocks noGrp="1"/>
          </p:cNvSpPr>
          <p:nvPr>
            <p:ph type="title"/>
          </p:nvPr>
        </p:nvSpPr>
        <p:spPr>
          <a:xfrm>
            <a:off x="2051720" y="764704"/>
            <a:ext cx="6552280" cy="576063"/>
          </a:xfrm>
        </p:spPr>
        <p:txBody>
          <a:bodyPr/>
          <a:lstStyle/>
          <a:p>
            <a:r>
              <a:rPr lang="sv-SE" dirty="0" smtClean="0"/>
              <a:t>Referenser</a:t>
            </a:r>
            <a:endParaRPr lang="sv-SE" dirty="0"/>
          </a:p>
        </p:txBody>
      </p:sp>
    </p:spTree>
    <p:extLst>
      <p:ext uri="{BB962C8B-B14F-4D97-AF65-F5344CB8AC3E}">
        <p14:creationId xmlns:p14="http://schemas.microsoft.com/office/powerpoint/2010/main" val="75445667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864096"/>
          </a:xfrm>
        </p:spPr>
        <p:txBody>
          <a:bodyPr/>
          <a:lstStyle/>
          <a:p>
            <a:r>
              <a:rPr lang="sv-SE" dirty="0"/>
              <a:t>UTAN GYMNASIEUTBILDNING</a:t>
            </a:r>
            <a:endParaRPr lang="sv-SE" sz="2400" b="0" i="1" dirty="0"/>
          </a:p>
        </p:txBody>
      </p:sp>
      <p:sp>
        <p:nvSpPr>
          <p:cNvPr id="3" name="Platshållare för innehåll 2"/>
          <p:cNvSpPr>
            <a:spLocks noGrp="1"/>
          </p:cNvSpPr>
          <p:nvPr>
            <p:ph sz="quarter" idx="12"/>
          </p:nvPr>
        </p:nvSpPr>
        <p:spPr>
          <a:xfrm>
            <a:off x="684000" y="1844824"/>
            <a:ext cx="7920000" cy="4752528"/>
          </a:xfrm>
        </p:spPr>
        <p:txBody>
          <a:bodyPr>
            <a:normAutofit/>
          </a:bodyPr>
          <a:lstStyle/>
          <a:p>
            <a:r>
              <a:rPr lang="sv-SE" dirty="0" smtClean="0"/>
              <a:t>Unga utan gymnasieutbildning löper </a:t>
            </a:r>
            <a:r>
              <a:rPr lang="sv-SE" dirty="0"/>
              <a:t>ökad risk att hamna i </a:t>
            </a:r>
            <a:r>
              <a:rPr lang="sv-SE" dirty="0" smtClean="0"/>
              <a:t>arbetslöshet, social </a:t>
            </a:r>
            <a:r>
              <a:rPr lang="sv-SE" dirty="0"/>
              <a:t>marginalisering och psykisk </a:t>
            </a:r>
            <a:r>
              <a:rPr lang="sv-SE" dirty="0" smtClean="0"/>
              <a:t>ohälsa</a:t>
            </a:r>
            <a:r>
              <a:rPr lang="sv-SE" dirty="0" smtClean="0"/>
              <a:t>.</a:t>
            </a:r>
            <a:endParaRPr lang="sv-SE" dirty="0"/>
          </a:p>
          <a:p>
            <a:r>
              <a:rPr lang="sv-SE" dirty="0"/>
              <a:t>E</a:t>
            </a:r>
            <a:r>
              <a:rPr lang="sv-SE" dirty="0" smtClean="0"/>
              <a:t>n av fyra </a:t>
            </a:r>
            <a:r>
              <a:rPr lang="sv-SE" dirty="0" smtClean="0"/>
              <a:t>25-åringar </a:t>
            </a:r>
            <a:r>
              <a:rPr lang="sv-SE" dirty="0"/>
              <a:t>saknar </a:t>
            </a:r>
            <a:r>
              <a:rPr lang="sv-SE" dirty="0" smtClean="0"/>
              <a:t>idag slutbetyg </a:t>
            </a:r>
            <a:r>
              <a:rPr lang="sv-SE" dirty="0"/>
              <a:t>från </a:t>
            </a:r>
            <a:r>
              <a:rPr lang="sv-SE" dirty="0" smtClean="0"/>
              <a:t>gymnasieskolan</a:t>
            </a:r>
            <a:r>
              <a:rPr lang="sv-SE" dirty="0" smtClean="0"/>
              <a:t>.</a:t>
            </a:r>
          </a:p>
          <a:p>
            <a:pPr marL="0" indent="0">
              <a:buNone/>
            </a:pPr>
            <a:endParaRPr lang="sv-SE" dirty="0" smtClean="0"/>
          </a:p>
          <a:p>
            <a:r>
              <a:rPr lang="sv-SE" dirty="0"/>
              <a:t>Avhopp visar samband med hög skolfrånvaro och ofullständiga/låga avgångsbetyg i grundskolan.</a:t>
            </a:r>
          </a:p>
          <a:p>
            <a:r>
              <a:rPr lang="sv-SE" dirty="0"/>
              <a:t>V</a:t>
            </a:r>
            <a:r>
              <a:rPr lang="sv-SE" dirty="0" smtClean="0"/>
              <a:t>anligare </a:t>
            </a:r>
            <a:r>
              <a:rPr lang="sv-SE" dirty="0" smtClean="0"/>
              <a:t>med avhopp från </a:t>
            </a:r>
            <a:r>
              <a:rPr lang="sv-SE" dirty="0"/>
              <a:t>yrkesförberedande än studieförberedande program. </a:t>
            </a:r>
            <a:endParaRPr lang="sv-SE" dirty="0" smtClean="0"/>
          </a:p>
          <a:p>
            <a:endParaRPr lang="sv-SE" dirty="0" smtClean="0"/>
          </a:p>
          <a:p>
            <a:r>
              <a:rPr lang="sv-SE" dirty="0" smtClean="0"/>
              <a:t>Ofullständig </a:t>
            </a:r>
            <a:r>
              <a:rPr lang="sv-SE" dirty="0"/>
              <a:t>gymnasieutbildning </a:t>
            </a:r>
            <a:r>
              <a:rPr lang="sv-SE" dirty="0" smtClean="0"/>
              <a:t>har starka samband </a:t>
            </a:r>
            <a:r>
              <a:rPr lang="sv-SE" dirty="0"/>
              <a:t>med socioekonomisk bakgrund, kön, etnicitet, funktionshinder och bostadsort.</a:t>
            </a:r>
          </a:p>
          <a:p>
            <a:endParaRPr lang="sv-SE" dirty="0"/>
          </a:p>
        </p:txBody>
      </p:sp>
    </p:spTree>
    <p:extLst>
      <p:ext uri="{BB962C8B-B14F-4D97-AF65-F5344CB8AC3E}">
        <p14:creationId xmlns:p14="http://schemas.microsoft.com/office/powerpoint/2010/main" val="173267899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1080120"/>
          </a:xfrm>
        </p:spPr>
        <p:txBody>
          <a:bodyPr/>
          <a:lstStyle/>
          <a:p>
            <a:r>
              <a:rPr lang="sv-SE" sz="3200" dirty="0" smtClean="0"/>
              <a:t>Anledningar till avhopp från gymnasieskolan</a:t>
            </a:r>
            <a:br>
              <a:rPr lang="sv-SE" sz="3200" dirty="0" smtClean="0"/>
            </a:br>
            <a:r>
              <a:rPr lang="sv-SE" sz="2800" b="0" dirty="0" smtClean="0"/>
              <a:t>- </a:t>
            </a:r>
            <a:r>
              <a:rPr lang="sv-SE" sz="2800" b="0" i="1" dirty="0" smtClean="0"/>
              <a:t>intervjuer</a:t>
            </a:r>
            <a:r>
              <a:rPr lang="sv-SE" sz="2800" b="0" i="1" dirty="0"/>
              <a:t> </a:t>
            </a:r>
            <a:r>
              <a:rPr lang="sv-SE" sz="2800" b="0" i="1" dirty="0" smtClean="0"/>
              <a:t>med unga vuxna 18-24 år</a:t>
            </a:r>
            <a:r>
              <a:rPr lang="sv-SE" sz="2800" b="0" dirty="0" smtClean="0"/>
              <a:t/>
            </a:r>
            <a:br>
              <a:rPr lang="sv-SE" sz="2800" b="0" dirty="0" smtClean="0"/>
            </a:br>
            <a:r>
              <a:rPr lang="sv-SE" sz="1800" b="0" i="1" dirty="0"/>
              <a:t>Lisbeth Lundahl m.fl., </a:t>
            </a:r>
            <a:r>
              <a:rPr lang="sv-SE" sz="1800" b="0" i="1" dirty="0" smtClean="0"/>
              <a:t>Umeå </a:t>
            </a:r>
            <a:r>
              <a:rPr lang="sv-SE" sz="1800" b="0" i="1" dirty="0"/>
              <a:t>universitet</a:t>
            </a:r>
            <a:r>
              <a:rPr lang="sv-SE" sz="2800" dirty="0"/>
              <a:t/>
            </a:r>
            <a:br>
              <a:rPr lang="sv-SE" sz="2800" dirty="0"/>
            </a:br>
            <a:r>
              <a:rPr lang="sv-SE" sz="2800" b="0" dirty="0" smtClean="0"/>
              <a:t/>
            </a:r>
            <a:br>
              <a:rPr lang="sv-SE" sz="2800" b="0" dirty="0" smtClean="0"/>
            </a:br>
            <a:r>
              <a:rPr lang="sv-SE" sz="3200" dirty="0" smtClean="0"/>
              <a:t/>
            </a:r>
            <a:br>
              <a:rPr lang="sv-SE" sz="3200" dirty="0" smtClean="0"/>
            </a:br>
            <a:endParaRPr lang="sv-SE" sz="3200" dirty="0"/>
          </a:p>
        </p:txBody>
      </p:sp>
      <p:sp>
        <p:nvSpPr>
          <p:cNvPr id="3" name="Platshållare för innehåll 2"/>
          <p:cNvSpPr>
            <a:spLocks noGrp="1"/>
          </p:cNvSpPr>
          <p:nvPr>
            <p:ph sz="quarter" idx="12"/>
          </p:nvPr>
        </p:nvSpPr>
        <p:spPr>
          <a:xfrm>
            <a:off x="684000" y="2348880"/>
            <a:ext cx="7488237" cy="4176464"/>
          </a:xfrm>
        </p:spPr>
        <p:txBody>
          <a:bodyPr>
            <a:normAutofit fontScale="92500"/>
          </a:bodyPr>
          <a:lstStyle/>
          <a:p>
            <a:r>
              <a:rPr lang="sv-SE" dirty="0" smtClean="0"/>
              <a:t>Problem hemma</a:t>
            </a:r>
          </a:p>
          <a:p>
            <a:r>
              <a:rPr lang="sv-SE" dirty="0" smtClean="0"/>
              <a:t>Svårt att hänga med i skolan</a:t>
            </a:r>
          </a:p>
          <a:p>
            <a:r>
              <a:rPr lang="sv-SE" dirty="0" smtClean="0"/>
              <a:t>Mobbning och skolk</a:t>
            </a:r>
          </a:p>
          <a:p>
            <a:r>
              <a:rPr lang="sv-SE" dirty="0" smtClean="0"/>
              <a:t>Obehörig till gymnasieskolan</a:t>
            </a:r>
          </a:p>
          <a:p>
            <a:r>
              <a:rPr lang="sv-SE" dirty="0" smtClean="0"/>
              <a:t>Problem/skolbyten</a:t>
            </a:r>
          </a:p>
          <a:p>
            <a:r>
              <a:rPr lang="sv-SE" dirty="0" smtClean="0"/>
              <a:t>Fortsatta skolproblem</a:t>
            </a:r>
          </a:p>
          <a:p>
            <a:r>
              <a:rPr lang="sv-SE" dirty="0" smtClean="0"/>
              <a:t>Svårt att komma in på arbetsmarknaden</a:t>
            </a:r>
          </a:p>
          <a:p>
            <a:pPr marL="0" indent="0">
              <a:buNone/>
            </a:pPr>
            <a:endParaRPr lang="sv-SE" dirty="0" smtClean="0"/>
          </a:p>
          <a:p>
            <a:pPr marL="0" indent="0">
              <a:buNone/>
            </a:pPr>
            <a:r>
              <a:rPr lang="sv-SE" i="1" dirty="0" smtClean="0"/>
              <a:t>Genomgående</a:t>
            </a:r>
            <a:r>
              <a:rPr lang="sv-SE" dirty="0" smtClean="0"/>
              <a:t>:</a:t>
            </a:r>
          </a:p>
          <a:p>
            <a:pPr marL="0" indent="0">
              <a:buNone/>
            </a:pPr>
            <a:r>
              <a:rPr lang="sv-SE" b="1" dirty="0" smtClean="0"/>
              <a:t>BRISTANDE MOTIVATION &amp; BRISTANDE RESURSER (inget stöd)</a:t>
            </a:r>
            <a:endParaRPr lang="sv-SE" b="1" dirty="0"/>
          </a:p>
        </p:txBody>
      </p:sp>
    </p:spTree>
    <p:extLst>
      <p:ext uri="{BB962C8B-B14F-4D97-AF65-F5344CB8AC3E}">
        <p14:creationId xmlns:p14="http://schemas.microsoft.com/office/powerpoint/2010/main" val="148038313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980728"/>
            <a:ext cx="7920000" cy="1512168"/>
          </a:xfrm>
        </p:spPr>
        <p:txBody>
          <a:bodyPr/>
          <a:lstStyle/>
          <a:p>
            <a:r>
              <a:rPr lang="sv-SE" sz="3200" dirty="0" smtClean="0"/>
              <a:t>Negativa e</a:t>
            </a:r>
            <a:r>
              <a:rPr lang="sv-SE" sz="3200" dirty="0" smtClean="0"/>
              <a:t>rfarenheter av skolan</a:t>
            </a:r>
            <a:br>
              <a:rPr lang="sv-SE" sz="3200" dirty="0" smtClean="0"/>
            </a:br>
            <a:r>
              <a:rPr lang="sv-SE" sz="2800" b="0" i="1" dirty="0" smtClean="0"/>
              <a:t>bland13-åriga elever i åk 6 inom UGU</a:t>
            </a:r>
            <a:r>
              <a:rPr lang="sv-SE" sz="2800" b="0" i="1" dirty="0"/>
              <a:t/>
            </a:r>
            <a:br>
              <a:rPr lang="sv-SE" sz="2800" b="0" i="1" dirty="0"/>
            </a:br>
            <a:r>
              <a:rPr lang="sv-SE" sz="2000" b="0" i="1" dirty="0" smtClean="0"/>
              <a:t>9 000 födda 1982</a:t>
            </a:r>
            <a:r>
              <a:rPr lang="sv-SE" sz="2000" b="0" i="1" dirty="0" smtClean="0"/>
              <a:t> om varför de gick i skolan (</a:t>
            </a:r>
            <a:r>
              <a:rPr lang="sv-SE" sz="2000" b="0" i="1" dirty="0" smtClean="0"/>
              <a:t>Giota, 2001)</a:t>
            </a:r>
            <a:r>
              <a:rPr lang="sv-SE" sz="2800" dirty="0"/>
              <a:t/>
            </a:r>
            <a:br>
              <a:rPr lang="sv-SE" sz="2800" dirty="0"/>
            </a:br>
            <a:r>
              <a:rPr lang="sv-SE" sz="2800" b="0" dirty="0" smtClean="0"/>
              <a:t/>
            </a:r>
            <a:br>
              <a:rPr lang="sv-SE" sz="2800" b="0" dirty="0" smtClean="0"/>
            </a:br>
            <a:r>
              <a:rPr lang="sv-SE" sz="3200" dirty="0" smtClean="0"/>
              <a:t/>
            </a:r>
            <a:br>
              <a:rPr lang="sv-SE" sz="3200" dirty="0" smtClean="0"/>
            </a:br>
            <a:endParaRPr lang="sv-SE" sz="3200" dirty="0"/>
          </a:p>
        </p:txBody>
      </p:sp>
      <p:sp>
        <p:nvSpPr>
          <p:cNvPr id="3" name="Platshållare för innehåll 2"/>
          <p:cNvSpPr>
            <a:spLocks noGrp="1"/>
          </p:cNvSpPr>
          <p:nvPr>
            <p:ph sz="quarter" idx="12"/>
          </p:nvPr>
        </p:nvSpPr>
        <p:spPr>
          <a:xfrm>
            <a:off x="684000" y="2348880"/>
            <a:ext cx="7488237" cy="4176464"/>
          </a:xfrm>
        </p:spPr>
        <p:txBody>
          <a:bodyPr>
            <a:normAutofit/>
          </a:bodyPr>
          <a:lstStyle/>
          <a:p>
            <a:r>
              <a:rPr lang="sv-SE" dirty="0"/>
              <a:t>Meningen med skolan för ens eget </a:t>
            </a:r>
            <a:r>
              <a:rPr lang="sv-SE" dirty="0" smtClean="0"/>
              <a:t>liv</a:t>
            </a:r>
          </a:p>
          <a:p>
            <a:r>
              <a:rPr lang="sv-SE" dirty="0"/>
              <a:t>Skoltvång och lusten att lära </a:t>
            </a:r>
          </a:p>
          <a:p>
            <a:r>
              <a:rPr lang="sv-SE" dirty="0" smtClean="0"/>
              <a:t>Skolans innehåll</a:t>
            </a:r>
            <a:endParaRPr lang="sv-SE" dirty="0" smtClean="0"/>
          </a:p>
          <a:p>
            <a:r>
              <a:rPr lang="sv-SE" dirty="0" smtClean="0"/>
              <a:t>Specifika ämnen</a:t>
            </a:r>
            <a:endParaRPr lang="sv-SE" dirty="0" smtClean="0"/>
          </a:p>
          <a:p>
            <a:r>
              <a:rPr lang="sv-SE" dirty="0" smtClean="0"/>
              <a:t>Prov och hemarbete</a:t>
            </a:r>
            <a:endParaRPr lang="sv-SE" dirty="0" smtClean="0"/>
          </a:p>
          <a:p>
            <a:r>
              <a:rPr lang="sv-SE" dirty="0" smtClean="0"/>
              <a:t>Ta eget ansvar och elevinflytande</a:t>
            </a:r>
            <a:endParaRPr lang="sv-SE" dirty="0" smtClean="0"/>
          </a:p>
          <a:p>
            <a:r>
              <a:rPr lang="sv-SE" dirty="0" smtClean="0"/>
              <a:t>Lärarna och de vuxna i skolan</a:t>
            </a:r>
          </a:p>
          <a:p>
            <a:r>
              <a:rPr lang="sv-SE" dirty="0" smtClean="0"/>
              <a:t>Klasskamrater och utanförskap</a:t>
            </a:r>
            <a:endParaRPr lang="sv-SE" dirty="0" smtClean="0"/>
          </a:p>
          <a:p>
            <a:r>
              <a:rPr lang="sv-SE" dirty="0" smtClean="0"/>
              <a:t>Vantrivsel och psykisk ohälsa </a:t>
            </a:r>
            <a:endParaRPr lang="sv-SE" dirty="0" smtClean="0"/>
          </a:p>
          <a:p>
            <a:pPr marL="0" indent="0">
              <a:buNone/>
            </a:pPr>
            <a:endParaRPr lang="sv-SE" dirty="0" smtClean="0"/>
          </a:p>
          <a:p>
            <a:pPr marL="0" indent="0">
              <a:buNone/>
            </a:pPr>
            <a:endParaRPr lang="sv-SE" b="1" dirty="0"/>
          </a:p>
        </p:txBody>
      </p:sp>
    </p:spTree>
    <p:extLst>
      <p:ext uri="{BB962C8B-B14F-4D97-AF65-F5344CB8AC3E}">
        <p14:creationId xmlns:p14="http://schemas.microsoft.com/office/powerpoint/2010/main" val="11730611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052736"/>
            <a:ext cx="7920000" cy="1152128"/>
          </a:xfrm>
        </p:spPr>
        <p:txBody>
          <a:bodyPr/>
          <a:lstStyle/>
          <a:p>
            <a:r>
              <a:rPr lang="sv-SE" sz="3200" dirty="0" smtClean="0"/>
              <a:t>Vilka fullföljer en gymnasieutbildning?</a:t>
            </a:r>
            <a:br>
              <a:rPr lang="sv-SE" sz="3200" dirty="0" smtClean="0"/>
            </a:br>
            <a:r>
              <a:rPr lang="sv-SE" sz="2000" b="0" i="1" dirty="0" smtClean="0"/>
              <a:t>2003-2006, 9 000 UGU-elever födda 1982, nationell nivå (Allan Svensson)</a:t>
            </a:r>
            <a:r>
              <a:rPr lang="sv-SE" sz="2800" b="0" dirty="0" smtClean="0"/>
              <a:t/>
            </a:r>
            <a:br>
              <a:rPr lang="sv-SE" sz="2800" b="0" dirty="0" smtClean="0"/>
            </a:br>
            <a:r>
              <a:rPr lang="sv-SE" sz="2800" dirty="0"/>
              <a:t/>
            </a:r>
            <a:br>
              <a:rPr lang="sv-SE" sz="2800" dirty="0"/>
            </a:br>
            <a:r>
              <a:rPr lang="sv-SE" sz="2800" b="0" dirty="0" smtClean="0"/>
              <a:t/>
            </a:r>
            <a:br>
              <a:rPr lang="sv-SE" sz="2800" b="0" dirty="0" smtClean="0"/>
            </a:br>
            <a:r>
              <a:rPr lang="sv-SE" sz="3200" dirty="0" smtClean="0"/>
              <a:t/>
            </a:r>
            <a:br>
              <a:rPr lang="sv-SE" sz="3200" dirty="0" smtClean="0"/>
            </a:br>
            <a:endParaRPr lang="sv-SE" sz="3200" dirty="0"/>
          </a:p>
        </p:txBody>
      </p:sp>
      <p:sp>
        <p:nvSpPr>
          <p:cNvPr id="3" name="Platshållare för innehåll 2"/>
          <p:cNvSpPr>
            <a:spLocks noGrp="1"/>
          </p:cNvSpPr>
          <p:nvPr>
            <p:ph sz="quarter" idx="12"/>
          </p:nvPr>
        </p:nvSpPr>
        <p:spPr>
          <a:xfrm>
            <a:off x="684000" y="1988840"/>
            <a:ext cx="7488237" cy="4752528"/>
          </a:xfrm>
        </p:spPr>
        <p:txBody>
          <a:bodyPr>
            <a:normAutofit fontScale="92500" lnSpcReduction="10000"/>
          </a:bodyPr>
          <a:lstStyle/>
          <a:p>
            <a:r>
              <a:rPr lang="sv-SE" dirty="0" smtClean="0"/>
              <a:t>Fler flickor på 3 år </a:t>
            </a:r>
          </a:p>
          <a:p>
            <a:r>
              <a:rPr lang="sv-SE" dirty="0" smtClean="0"/>
              <a:t>80% flickor mot 75% </a:t>
            </a:r>
            <a:r>
              <a:rPr lang="sv-SE" dirty="0"/>
              <a:t>pojkar </a:t>
            </a:r>
            <a:r>
              <a:rPr lang="sv-SE" dirty="0" smtClean="0"/>
              <a:t>både i studie- </a:t>
            </a:r>
            <a:r>
              <a:rPr lang="sv-SE" dirty="0" smtClean="0"/>
              <a:t>och </a:t>
            </a:r>
            <a:r>
              <a:rPr lang="sv-SE" dirty="0"/>
              <a:t>yrkesinriktade </a:t>
            </a:r>
            <a:r>
              <a:rPr lang="sv-SE" dirty="0" smtClean="0"/>
              <a:t>program (hotell- </a:t>
            </a:r>
            <a:r>
              <a:rPr lang="sv-SE" dirty="0" smtClean="0"/>
              <a:t>och restaurang, barn och fritids, omvårdnad m.fl.).</a:t>
            </a:r>
          </a:p>
          <a:p>
            <a:r>
              <a:rPr lang="sv-SE" dirty="0" smtClean="0"/>
              <a:t>Större avhopp i yrkesprogram </a:t>
            </a:r>
            <a:r>
              <a:rPr lang="sv-SE" dirty="0"/>
              <a:t>med teknisk </a:t>
            </a:r>
            <a:r>
              <a:rPr lang="sv-SE" dirty="0" smtClean="0"/>
              <a:t>inriktning </a:t>
            </a:r>
            <a:r>
              <a:rPr lang="sv-SE" dirty="0" smtClean="0"/>
              <a:t>där flickor </a:t>
            </a:r>
            <a:r>
              <a:rPr lang="sv-SE" dirty="0" smtClean="0"/>
              <a:t>kände sig utfrysta/mobbade</a:t>
            </a:r>
            <a:r>
              <a:rPr lang="sv-SE" dirty="0" smtClean="0"/>
              <a:t>. </a:t>
            </a:r>
            <a:endParaRPr lang="sv-SE" dirty="0"/>
          </a:p>
          <a:p>
            <a:endParaRPr lang="sv-SE" dirty="0" smtClean="0"/>
          </a:p>
          <a:p>
            <a:pPr marL="0" indent="0">
              <a:buNone/>
            </a:pPr>
            <a:r>
              <a:rPr lang="sv-SE" i="1" dirty="0">
                <a:solidFill>
                  <a:srgbClr val="FF0000"/>
                </a:solidFill>
              </a:rPr>
              <a:t>Goda betyg från grundskolan är ingen </a:t>
            </a:r>
            <a:r>
              <a:rPr lang="sv-SE" i="1" dirty="0" smtClean="0">
                <a:solidFill>
                  <a:srgbClr val="FF0000"/>
                </a:solidFill>
              </a:rPr>
              <a:t>garanti mot avhopp</a:t>
            </a:r>
            <a:endParaRPr lang="sv-SE" i="1" dirty="0">
              <a:solidFill>
                <a:srgbClr val="FF0000"/>
              </a:solidFill>
            </a:endParaRPr>
          </a:p>
          <a:p>
            <a:pPr marL="0" indent="0">
              <a:buNone/>
            </a:pPr>
            <a:r>
              <a:rPr lang="sv-SE" b="1" dirty="0" smtClean="0">
                <a:solidFill>
                  <a:schemeClr val="tx1"/>
                </a:solidFill>
              </a:rPr>
              <a:t>Anledningar till </a:t>
            </a:r>
            <a:r>
              <a:rPr lang="sv-SE" b="1" dirty="0" smtClean="0">
                <a:solidFill>
                  <a:schemeClr val="tx1"/>
                </a:solidFill>
              </a:rPr>
              <a:t>avhopp:</a:t>
            </a:r>
            <a:r>
              <a:rPr lang="sv-SE" dirty="0" smtClean="0">
                <a:solidFill>
                  <a:srgbClr val="FF0000"/>
                </a:solidFill>
              </a:rPr>
              <a:t/>
            </a:r>
            <a:br>
              <a:rPr lang="sv-SE" dirty="0" smtClean="0">
                <a:solidFill>
                  <a:srgbClr val="FF0000"/>
                </a:solidFill>
              </a:rPr>
            </a:br>
            <a:r>
              <a:rPr lang="sv-SE" dirty="0" smtClean="0">
                <a:solidFill>
                  <a:schemeClr val="tx1"/>
                </a:solidFill>
              </a:rPr>
              <a:t>- Att inte komma in på förstahandsvalet drog ned på studiemotivationen.</a:t>
            </a:r>
          </a:p>
          <a:p>
            <a:pPr marL="0" indent="0">
              <a:buNone/>
            </a:pPr>
            <a:r>
              <a:rPr lang="sv-SE" dirty="0" smtClean="0">
                <a:solidFill>
                  <a:schemeClr val="tx1"/>
                </a:solidFill>
              </a:rPr>
              <a:t>- Koncentrationssvårigheter och inte hinna med på lektionerna.</a:t>
            </a:r>
          </a:p>
          <a:p>
            <a:pPr marL="0" indent="0">
              <a:buNone/>
            </a:pPr>
            <a:r>
              <a:rPr lang="sv-SE" dirty="0" smtClean="0">
                <a:solidFill>
                  <a:schemeClr val="tx1"/>
                </a:solidFill>
              </a:rPr>
              <a:t>- Att inte ha fått tillräckligt med stöd vid svårigheter.</a:t>
            </a:r>
          </a:p>
          <a:p>
            <a:pPr marL="0" indent="0">
              <a:buNone/>
            </a:pPr>
            <a:r>
              <a:rPr lang="sv-SE" dirty="0" smtClean="0">
                <a:solidFill>
                  <a:schemeClr val="tx1"/>
                </a:solidFill>
              </a:rPr>
              <a:t>- Känt sig mobbad, otrivsel.</a:t>
            </a:r>
          </a:p>
        </p:txBody>
      </p:sp>
    </p:spTree>
    <p:extLst>
      <p:ext uri="{BB962C8B-B14F-4D97-AF65-F5344CB8AC3E}">
        <p14:creationId xmlns:p14="http://schemas.microsoft.com/office/powerpoint/2010/main" val="33265290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1440159"/>
          </a:xfrm>
        </p:spPr>
        <p:txBody>
          <a:bodyPr/>
          <a:lstStyle/>
          <a:p>
            <a:r>
              <a:rPr lang="sv-SE" altLang="sv-SE" sz="3200" dirty="0" smtClean="0"/>
              <a:t>Bemötandet </a:t>
            </a:r>
            <a:r>
              <a:rPr lang="sv-SE" altLang="sv-SE" sz="3200" dirty="0" smtClean="0"/>
              <a:t>avgörande för </a:t>
            </a:r>
            <a:r>
              <a:rPr lang="sv-SE" altLang="sv-SE" sz="3200" dirty="0" smtClean="0"/>
              <a:t>elevers </a:t>
            </a:r>
            <a:r>
              <a:rPr lang="sv-SE" altLang="sv-SE" sz="3200" dirty="0" smtClean="0"/>
              <a:t>motivation, lärande </a:t>
            </a:r>
            <a:r>
              <a:rPr lang="sv-SE" altLang="sv-SE" sz="3200" dirty="0"/>
              <a:t>och skolprestationer</a:t>
            </a:r>
            <a:br>
              <a:rPr lang="sv-SE" altLang="sv-SE" sz="3200" dirty="0"/>
            </a:br>
            <a:r>
              <a:rPr lang="sv-SE" altLang="sv-SE" sz="2800" b="0" i="1" dirty="0"/>
              <a:t>(Giota, </a:t>
            </a:r>
            <a:r>
              <a:rPr lang="sv-SE" altLang="sv-SE" sz="2800" b="0" i="1" dirty="0" smtClean="0"/>
              <a:t>2013; </a:t>
            </a:r>
            <a:r>
              <a:rPr lang="sv-SE" altLang="sv-SE" sz="2800" b="0" i="1" dirty="0" err="1" smtClean="0"/>
              <a:t>Hattie</a:t>
            </a:r>
            <a:r>
              <a:rPr lang="sv-SE" altLang="sv-SE" sz="2800" b="0" i="1" dirty="0" smtClean="0"/>
              <a:t>, 2014)</a:t>
            </a:r>
            <a:endParaRPr lang="sv-SE" sz="2800" b="0" i="1" dirty="0"/>
          </a:p>
        </p:txBody>
      </p:sp>
      <p:sp>
        <p:nvSpPr>
          <p:cNvPr id="3" name="Platshållare för innehåll 2"/>
          <p:cNvSpPr>
            <a:spLocks noGrp="1"/>
          </p:cNvSpPr>
          <p:nvPr>
            <p:ph sz="quarter" idx="12"/>
          </p:nvPr>
        </p:nvSpPr>
        <p:spPr>
          <a:xfrm>
            <a:off x="684000" y="2564904"/>
            <a:ext cx="7488237" cy="3816424"/>
          </a:xfrm>
        </p:spPr>
        <p:txBody>
          <a:bodyPr>
            <a:normAutofit lnSpcReduction="10000"/>
          </a:bodyPr>
          <a:lstStyle/>
          <a:p>
            <a:r>
              <a:rPr lang="sv-SE" sz="2400" dirty="0" smtClean="0"/>
              <a:t>Lärarens positiva bemötande eller förhållningssätt</a:t>
            </a:r>
          </a:p>
          <a:p>
            <a:r>
              <a:rPr lang="sv-SE" sz="2400" dirty="0" smtClean="0"/>
              <a:t>En engagerad lärare som lyssnar och visar förståelse</a:t>
            </a:r>
          </a:p>
          <a:p>
            <a:r>
              <a:rPr lang="sv-SE" sz="2400" dirty="0" smtClean="0"/>
              <a:t>Respekten mellan elever och läraren</a:t>
            </a:r>
          </a:p>
          <a:p>
            <a:r>
              <a:rPr lang="sv-SE" sz="2400" dirty="0" smtClean="0"/>
              <a:t>Lärarens människosyn och tilltro till </a:t>
            </a:r>
            <a:r>
              <a:rPr lang="sv-SE" sz="2400" dirty="0" smtClean="0"/>
              <a:t>eleven</a:t>
            </a:r>
          </a:p>
          <a:p>
            <a:r>
              <a:rPr lang="sv-SE" sz="2400" dirty="0"/>
              <a:t>Uppmuntran </a:t>
            </a:r>
            <a:endParaRPr lang="sv-SE" sz="2400" dirty="0" smtClean="0"/>
          </a:p>
          <a:p>
            <a:r>
              <a:rPr lang="sv-SE" sz="2400" dirty="0" smtClean="0"/>
              <a:t>Ett öppet </a:t>
            </a:r>
            <a:r>
              <a:rPr lang="sv-SE" sz="2400" dirty="0" smtClean="0"/>
              <a:t>sinne för olikheter</a:t>
            </a:r>
            <a:endParaRPr lang="sv-SE" sz="2400" dirty="0" smtClean="0"/>
          </a:p>
          <a:p>
            <a:r>
              <a:rPr lang="sv-SE" sz="2400" dirty="0" smtClean="0"/>
              <a:t>Att bli sedd som elev och </a:t>
            </a:r>
            <a:r>
              <a:rPr lang="sv-SE" sz="2400" dirty="0" smtClean="0"/>
              <a:t>individ</a:t>
            </a:r>
          </a:p>
          <a:p>
            <a:r>
              <a:rPr lang="sv-SE" sz="2400" dirty="0" smtClean="0"/>
              <a:t>Göra sin röst hörd</a:t>
            </a:r>
            <a:endParaRPr lang="sv-SE" sz="2400" dirty="0" smtClean="0"/>
          </a:p>
          <a:p>
            <a:pPr marL="0" indent="0">
              <a:buNone/>
            </a:pPr>
            <a:endParaRPr lang="sv-SE" dirty="0" smtClean="0"/>
          </a:p>
          <a:p>
            <a:pPr marL="0" indent="0">
              <a:buNone/>
            </a:pPr>
            <a:endParaRPr lang="sv-SE" sz="2300" dirty="0" smtClean="0"/>
          </a:p>
          <a:p>
            <a:pPr>
              <a:buFontTx/>
              <a:buChar char="-"/>
            </a:pPr>
            <a:endParaRPr lang="sv-SE" dirty="0"/>
          </a:p>
          <a:p>
            <a:pPr>
              <a:buFontTx/>
              <a:buChar char="-"/>
            </a:pPr>
            <a:endParaRPr lang="sv-SE" dirty="0" smtClean="0"/>
          </a:p>
          <a:p>
            <a:pPr>
              <a:buFontTx/>
              <a:buChar char="-"/>
            </a:pPr>
            <a:endParaRPr lang="sv-SE" dirty="0" smtClean="0"/>
          </a:p>
          <a:p>
            <a:pPr>
              <a:buFontTx/>
              <a:buChar char="-"/>
            </a:pPr>
            <a:endParaRPr lang="sv-SE" dirty="0" smtClean="0"/>
          </a:p>
          <a:p>
            <a:endParaRPr lang="sv-SE" dirty="0"/>
          </a:p>
        </p:txBody>
      </p:sp>
    </p:spTree>
    <p:extLst>
      <p:ext uri="{BB962C8B-B14F-4D97-AF65-F5344CB8AC3E}">
        <p14:creationId xmlns:p14="http://schemas.microsoft.com/office/powerpoint/2010/main" val="223687662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864096"/>
          </a:xfrm>
        </p:spPr>
        <p:txBody>
          <a:bodyPr/>
          <a:lstStyle/>
          <a:p>
            <a:r>
              <a:rPr lang="sv-SE" dirty="0" smtClean="0"/>
              <a:t>SJUNKANDE PSYKISK HÄLSA</a:t>
            </a:r>
            <a:br>
              <a:rPr lang="sv-SE" dirty="0" smtClean="0"/>
            </a:br>
            <a:r>
              <a:rPr lang="sv-SE" sz="2400" b="0" dirty="0" smtClean="0"/>
              <a:t>Folkhälsomyndigheten</a:t>
            </a:r>
            <a:r>
              <a:rPr lang="sv-SE" sz="2400" b="0" dirty="0"/>
              <a:t>, </a:t>
            </a:r>
            <a:r>
              <a:rPr lang="sv-SE" sz="2400" b="0" dirty="0" smtClean="0"/>
              <a:t>2020</a:t>
            </a:r>
            <a:r>
              <a:rPr lang="sv-SE" sz="2400" dirty="0"/>
              <a:t/>
            </a:r>
            <a:br>
              <a:rPr lang="sv-SE" sz="2400" dirty="0"/>
            </a:br>
            <a:endParaRPr lang="sv-SE" sz="2400" b="0" i="1" dirty="0"/>
          </a:p>
        </p:txBody>
      </p:sp>
      <p:sp>
        <p:nvSpPr>
          <p:cNvPr id="3" name="Platshållare för innehåll 2"/>
          <p:cNvSpPr>
            <a:spLocks noGrp="1"/>
          </p:cNvSpPr>
          <p:nvPr>
            <p:ph sz="quarter" idx="12"/>
          </p:nvPr>
        </p:nvSpPr>
        <p:spPr>
          <a:xfrm>
            <a:off x="684000" y="2348880"/>
            <a:ext cx="7488237" cy="4248472"/>
          </a:xfrm>
        </p:spPr>
        <p:txBody>
          <a:bodyPr>
            <a:normAutofit/>
          </a:bodyPr>
          <a:lstStyle/>
          <a:p>
            <a:r>
              <a:rPr lang="sv-SE" dirty="0"/>
              <a:t>Parallellt med sjunkande </a:t>
            </a:r>
            <a:r>
              <a:rPr lang="sv-SE" dirty="0" smtClean="0"/>
              <a:t>skolprestationer har </a:t>
            </a:r>
            <a:r>
              <a:rPr lang="sv-SE" dirty="0"/>
              <a:t>den psykiska hälsan bland </a:t>
            </a:r>
            <a:r>
              <a:rPr lang="sv-SE" dirty="0" smtClean="0"/>
              <a:t>unga successivt </a:t>
            </a:r>
            <a:r>
              <a:rPr lang="sv-SE" dirty="0" smtClean="0"/>
              <a:t>försämrats. </a:t>
            </a:r>
          </a:p>
          <a:p>
            <a:r>
              <a:rPr lang="sv-SE" dirty="0"/>
              <a:t>S</a:t>
            </a:r>
            <a:r>
              <a:rPr lang="sv-SE" dirty="0" smtClean="0"/>
              <a:t>venska </a:t>
            </a:r>
            <a:r>
              <a:rPr lang="sv-SE" dirty="0"/>
              <a:t>ungdomar </a:t>
            </a:r>
            <a:r>
              <a:rPr lang="sv-SE" dirty="0" smtClean="0"/>
              <a:t>rapporter högre </a:t>
            </a:r>
            <a:r>
              <a:rPr lang="sv-SE" dirty="0"/>
              <a:t>nivåer av </a:t>
            </a:r>
            <a:r>
              <a:rPr lang="sv-SE" dirty="0" smtClean="0"/>
              <a:t>hälsobesvär och stress än ungdomar i övriga Nordiska länder.</a:t>
            </a:r>
          </a:p>
          <a:p>
            <a:r>
              <a:rPr lang="sv-SE" dirty="0" smtClean="0"/>
              <a:t>Elever </a:t>
            </a:r>
            <a:r>
              <a:rPr lang="sv-SE" dirty="0"/>
              <a:t>från resurssvaga hem rapporterar </a:t>
            </a:r>
            <a:r>
              <a:rPr lang="sv-SE" dirty="0" smtClean="0"/>
              <a:t>högre nivåer av stress </a:t>
            </a:r>
            <a:r>
              <a:rPr lang="sv-SE" dirty="0"/>
              <a:t>och psykosomatiska besvär </a:t>
            </a:r>
            <a:r>
              <a:rPr lang="sv-SE" dirty="0" smtClean="0"/>
              <a:t>och har mer begränsade resurser att hantera stress</a:t>
            </a:r>
            <a:r>
              <a:rPr lang="sv-SE" dirty="0" smtClean="0"/>
              <a:t>.</a:t>
            </a:r>
            <a:endParaRPr lang="sv-SE" dirty="0" smtClean="0"/>
          </a:p>
          <a:p>
            <a:r>
              <a:rPr lang="sv-SE" dirty="0" smtClean="0"/>
              <a:t>Psykosocial stress </a:t>
            </a:r>
            <a:r>
              <a:rPr lang="sv-SE" dirty="0"/>
              <a:t>och psykisk ohälsa är </a:t>
            </a:r>
            <a:r>
              <a:rPr lang="sv-SE" dirty="0" smtClean="0"/>
              <a:t>idag </a:t>
            </a:r>
            <a:r>
              <a:rPr lang="sv-SE" dirty="0"/>
              <a:t>de främsta orsakerna till sämre livsmöjligheter för unga mellan </a:t>
            </a:r>
            <a:r>
              <a:rPr lang="sv-SE" dirty="0" smtClean="0"/>
              <a:t>10 och 24 år, internationellt sett. </a:t>
            </a:r>
            <a:endParaRPr lang="sv-SE" dirty="0"/>
          </a:p>
        </p:txBody>
      </p:sp>
    </p:spTree>
    <p:extLst>
      <p:ext uri="{BB962C8B-B14F-4D97-AF65-F5344CB8AC3E}">
        <p14:creationId xmlns:p14="http://schemas.microsoft.com/office/powerpoint/2010/main" val="168552472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4000" y="1124744"/>
            <a:ext cx="7920000" cy="864096"/>
          </a:xfrm>
        </p:spPr>
        <p:txBody>
          <a:bodyPr/>
          <a:lstStyle/>
          <a:p>
            <a:r>
              <a:rPr lang="sv-SE" dirty="0" smtClean="0"/>
              <a:t>Anledningar till den sjunkande psykiska hälsan</a:t>
            </a:r>
            <a:br>
              <a:rPr lang="sv-SE" dirty="0" smtClean="0"/>
            </a:br>
            <a:r>
              <a:rPr lang="sv-SE" sz="2400" b="0" dirty="0" smtClean="0"/>
              <a:t>Folkhälsomyndigheten, 2020</a:t>
            </a:r>
            <a:endParaRPr lang="sv-SE" sz="2400" b="0" i="1" dirty="0"/>
          </a:p>
        </p:txBody>
      </p:sp>
      <p:sp>
        <p:nvSpPr>
          <p:cNvPr id="3" name="Platshållare för innehåll 2"/>
          <p:cNvSpPr>
            <a:spLocks noGrp="1"/>
          </p:cNvSpPr>
          <p:nvPr>
            <p:ph sz="quarter" idx="12"/>
          </p:nvPr>
        </p:nvSpPr>
        <p:spPr>
          <a:xfrm>
            <a:off x="684000" y="2276872"/>
            <a:ext cx="7488237" cy="4320480"/>
          </a:xfrm>
        </p:spPr>
        <p:txBody>
          <a:bodyPr>
            <a:normAutofit/>
          </a:bodyPr>
          <a:lstStyle/>
          <a:p>
            <a:r>
              <a:rPr lang="sv-SE" dirty="0"/>
              <a:t>Brister i det svenska skolsystemet </a:t>
            </a:r>
            <a:r>
              <a:rPr lang="sv-SE" dirty="0" smtClean="0"/>
              <a:t>(t.ex. försämrad kvalité i undervisningen) </a:t>
            </a:r>
            <a:r>
              <a:rPr lang="sv-SE" dirty="0" smtClean="0"/>
              <a:t>den </a:t>
            </a:r>
            <a:r>
              <a:rPr lang="sv-SE" dirty="0" smtClean="0"/>
              <a:t>främsta anledningen till den </a:t>
            </a:r>
            <a:r>
              <a:rPr lang="sv-SE" dirty="0"/>
              <a:t>försämrade psykiska hälsan bland svenska </a:t>
            </a:r>
            <a:r>
              <a:rPr lang="sv-SE" dirty="0" smtClean="0"/>
              <a:t>ungdomar.</a:t>
            </a:r>
          </a:p>
          <a:p>
            <a:r>
              <a:rPr lang="sv-SE" dirty="0" smtClean="0"/>
              <a:t>Elevernas upplevelse av ökade skolkrav och stress samt konkurrensen på arbetsmarknaden </a:t>
            </a:r>
            <a:r>
              <a:rPr lang="sv-SE" dirty="0" smtClean="0"/>
              <a:t>också en bidragande faktor.</a:t>
            </a:r>
          </a:p>
          <a:p>
            <a:r>
              <a:rPr lang="sv-SE" dirty="0" smtClean="0"/>
              <a:t>Dubbelriktat </a:t>
            </a:r>
            <a:r>
              <a:rPr lang="sv-SE" dirty="0" smtClean="0"/>
              <a:t>samband mellan barn och ungas psykiska hälsa och </a:t>
            </a:r>
            <a:r>
              <a:rPr lang="sv-SE" dirty="0" smtClean="0"/>
              <a:t>skolprestationer (</a:t>
            </a:r>
            <a:r>
              <a:rPr lang="sv-SE" dirty="0" smtClean="0"/>
              <a:t>Gustafsson et al., 2010). </a:t>
            </a:r>
          </a:p>
          <a:p>
            <a:r>
              <a:rPr lang="sv-SE" dirty="0" smtClean="0"/>
              <a:t>Det negativa starka sambandet mellan psykisk ohälsa och skolprestationer följer ofta barnet från tidiga skolår upp till </a:t>
            </a:r>
            <a:r>
              <a:rPr lang="sv-SE" dirty="0" smtClean="0"/>
              <a:t>ungdomsåren och som unga vuxna (Skolverket</a:t>
            </a:r>
            <a:r>
              <a:rPr lang="sv-SE" dirty="0" smtClean="0"/>
              <a:t>, 2019).</a:t>
            </a:r>
            <a:endParaRPr lang="sv-SE" dirty="0"/>
          </a:p>
        </p:txBody>
      </p:sp>
    </p:spTree>
    <p:extLst>
      <p:ext uri="{BB962C8B-B14F-4D97-AF65-F5344CB8AC3E}">
        <p14:creationId xmlns:p14="http://schemas.microsoft.com/office/powerpoint/2010/main" val="378152128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1501938_gu_pptmall_4-3_1.0_20141022_tom_sve">
  <a:themeElements>
    <a:clrScheme name="GU">
      <a:dk1>
        <a:sysClr val="windowText" lastClr="000000"/>
      </a:dk1>
      <a:lt1>
        <a:sysClr val="window" lastClr="FFFFFF"/>
      </a:lt1>
      <a:dk2>
        <a:srgbClr val="004B89"/>
      </a:dk2>
      <a:lt2>
        <a:srgbClr val="EEECE1"/>
      </a:lt2>
      <a:accent1>
        <a:srgbClr val="004B89"/>
      </a:accent1>
      <a:accent2>
        <a:srgbClr val="7A99AC"/>
      </a:accent2>
      <a:accent3>
        <a:srgbClr val="9B2743"/>
      </a:accent3>
      <a:accent4>
        <a:srgbClr val="FE5000"/>
      </a:accent4>
      <a:accent5>
        <a:srgbClr val="53682B"/>
      </a:accent5>
      <a:accent6>
        <a:srgbClr val="79CAB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U_PPTMall_0.99.3_20140519_tom.potx" id="{916121DA-02E4-4DA6-BB59-76E87B5DA0AF}" vid="{7D79DFB5-7355-4B5A-A669-FCFDF40C5B5D}"/>
    </a:ext>
  </a:extLst>
</a:theme>
</file>

<file path=ppt/theme/theme2.xml><?xml version="1.0" encoding="utf-8"?>
<a:theme xmlns:a="http://schemas.openxmlformats.org/drawingml/2006/main" name="Start- &amp; slutsid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U_PPTMall_0.99.3_20140519_tom.potx" id="{916121DA-02E4-4DA6-BB59-76E87B5DA0AF}" vid="{572C90EF-AB23-4574-9EB5-1D610E623B0C}"/>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1501938_gu_pptmall_4-3_1.0_20141022_tom_sve</Template>
  <TotalTime>81776</TotalTime>
  <Words>3700</Words>
  <Application>Microsoft Office PowerPoint</Application>
  <PresentationFormat>Bildspel på skärmen (4:3)</PresentationFormat>
  <Paragraphs>310</Paragraphs>
  <Slides>27</Slides>
  <Notes>20</Notes>
  <HiddenSlides>0</HiddenSlides>
  <MMClips>0</MMClips>
  <ScaleCrop>false</ScaleCrop>
  <HeadingPairs>
    <vt:vector size="6" baseType="variant">
      <vt:variant>
        <vt:lpstr>Använt teckensnitt</vt:lpstr>
      </vt:variant>
      <vt:variant>
        <vt:i4>8</vt:i4>
      </vt:variant>
      <vt:variant>
        <vt:lpstr>Tema</vt:lpstr>
      </vt:variant>
      <vt:variant>
        <vt:i4>2</vt:i4>
      </vt:variant>
      <vt:variant>
        <vt:lpstr>Bildrubriker</vt:lpstr>
      </vt:variant>
      <vt:variant>
        <vt:i4>27</vt:i4>
      </vt:variant>
    </vt:vector>
  </HeadingPairs>
  <TitlesOfParts>
    <vt:vector size="37" baseType="lpstr">
      <vt:lpstr>ＭＳ Ｐゴシック</vt:lpstr>
      <vt:lpstr>Arial</vt:lpstr>
      <vt:lpstr>Arial Bold</vt:lpstr>
      <vt:lpstr>Arial Narrow</vt:lpstr>
      <vt:lpstr>Calibri</vt:lpstr>
      <vt:lpstr>Helvetica</vt:lpstr>
      <vt:lpstr>Times New Roman</vt:lpstr>
      <vt:lpstr>Wingdings</vt:lpstr>
      <vt:lpstr>1501938_gu_pptmall_4-3_1.0_20141022_tom_sve</vt:lpstr>
      <vt:lpstr>Start- &amp; slutsidor</vt:lpstr>
      <vt:lpstr>    </vt:lpstr>
      <vt:lpstr>"Evaluation through Follow-up" (ETF) within  The Gothenburg Longitudinal-database</vt:lpstr>
      <vt:lpstr>UTAN GYMNASIEUTBILDNING</vt:lpstr>
      <vt:lpstr>Anledningar till avhopp från gymnasieskolan - intervjuer med unga vuxna 18-24 år Lisbeth Lundahl m.fl., Umeå universitet   </vt:lpstr>
      <vt:lpstr>Negativa erfarenheter av skolan bland13-åriga elever i åk 6 inom UGU 9 000 födda 1982 om varför de gick i skolan (Giota, 2001)   </vt:lpstr>
      <vt:lpstr>Vilka fullföljer en gymnasieutbildning? 2003-2006, 9 000 UGU-elever födda 1982, nationell nivå (Allan Svensson)    </vt:lpstr>
      <vt:lpstr>Bemötandet avgörande för elevers motivation, lärande och skolprestationer (Giota, 2013; Hattie, 2014)</vt:lpstr>
      <vt:lpstr>SJUNKANDE PSYKISK HÄLSA Folkhälsomyndigheten, 2020 </vt:lpstr>
      <vt:lpstr>Anledningar till den sjunkande psykiska hälsan Folkhälsomyndigheten, 2020</vt:lpstr>
      <vt:lpstr>Ökningen av upplevda skolkrav och stress som förklaring till psykisk ohälsa 8600 UGU-elever födda 1998 i åk 6 och 9; Giota &amp; Gustafsson (2017) </vt:lpstr>
      <vt:lpstr>Relationer skolkrav, stress och psykisk ohälsa (Giota &amp; Gustafsson, 2017)</vt:lpstr>
      <vt:lpstr>Relationer med läraren, utanförskap och psykisk ohälsa (Giota &amp; Gustafsson, 2020)</vt:lpstr>
      <vt:lpstr>Att lyckas viktigt för skolprestationerna  och psykisk hälsa   </vt:lpstr>
      <vt:lpstr>Viktigt att förebygga misslyckanden  Thomas, Ekman, Giota m.fl. (2020). Hjärnan och lärandet. Kunskaper för framtidens skola.  </vt:lpstr>
      <vt:lpstr>Determinanter av skolprestationer      </vt:lpstr>
      <vt:lpstr>Vem är skolan till för?</vt:lpstr>
      <vt:lpstr>Schoolperformance by Sex – Differences between boys and girls (Bergh &amp; Giota, 2020)</vt:lpstr>
      <vt:lpstr>Prestationsinriktade elever</vt:lpstr>
      <vt:lpstr>Hälsofrämjande försök på nio högstadieskolor i Sverige Effekter av samtal och undersökande arbetssätt. (Lander &amp; Giota, 2006)</vt:lpstr>
      <vt:lpstr>Att förebygga ohälsa genom hälsofrämjande arbete, stärkt inre motivation och Goda Sociala Relationer </vt:lpstr>
      <vt:lpstr>Så skapar vi motivation - generellt </vt:lpstr>
      <vt:lpstr>Så får du mer grit som elev eller vuxen i och utanför skolan  </vt:lpstr>
      <vt:lpstr>Fem nyckelstrategier för bedömning av  kunskap och engagemang i lärandet (Dylan Wiliams, 2013) </vt:lpstr>
      <vt:lpstr>Klassrumspraktiker och skolprestationer</vt:lpstr>
      <vt:lpstr>Diskussionsfrågor</vt:lpstr>
      <vt:lpstr>Referenser</vt:lpstr>
      <vt:lpstr>Referenser</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Lärarkompetensens Betydelse</dc:title>
  <dc:creator>xgjanp</dc:creator>
  <cp:lastModifiedBy>Joanna Giota</cp:lastModifiedBy>
  <cp:revision>712</cp:revision>
  <cp:lastPrinted>2021-04-11T11:32:49Z</cp:lastPrinted>
  <dcterms:created xsi:type="dcterms:W3CDTF">2015-04-11T12:26:00Z</dcterms:created>
  <dcterms:modified xsi:type="dcterms:W3CDTF">2021-11-03T15:32:30Z</dcterms:modified>
</cp:coreProperties>
</file>